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97" r:id="rId3"/>
    <p:sldId id="320" r:id="rId4"/>
    <p:sldId id="321" r:id="rId5"/>
    <p:sldId id="319" r:id="rId6"/>
    <p:sldId id="318" r:id="rId7"/>
    <p:sldId id="298" r:id="rId8"/>
    <p:sldId id="302" r:id="rId9"/>
    <p:sldId id="300" r:id="rId10"/>
    <p:sldId id="301" r:id="rId11"/>
    <p:sldId id="303" r:id="rId12"/>
    <p:sldId id="304" r:id="rId13"/>
    <p:sldId id="305" r:id="rId14"/>
    <p:sldId id="258" r:id="rId15"/>
    <p:sldId id="291" r:id="rId16"/>
    <p:sldId id="259" r:id="rId17"/>
    <p:sldId id="260" r:id="rId18"/>
    <p:sldId id="261" r:id="rId19"/>
    <p:sldId id="292" r:id="rId20"/>
    <p:sldId id="285" r:id="rId21"/>
    <p:sldId id="267" r:id="rId22"/>
    <p:sldId id="278" r:id="rId23"/>
    <p:sldId id="280" r:id="rId24"/>
    <p:sldId id="269" r:id="rId25"/>
    <p:sldId id="271" r:id="rId26"/>
    <p:sldId id="289" r:id="rId27"/>
    <p:sldId id="281" r:id="rId28"/>
    <p:sldId id="282" r:id="rId29"/>
    <p:sldId id="283" r:id="rId30"/>
    <p:sldId id="287" r:id="rId31"/>
    <p:sldId id="286" r:id="rId32"/>
    <p:sldId id="284" r:id="rId33"/>
    <p:sldId id="273" r:id="rId34"/>
    <p:sldId id="306" r:id="rId35"/>
    <p:sldId id="307" r:id="rId36"/>
    <p:sldId id="277" r:id="rId37"/>
    <p:sldId id="309" r:id="rId38"/>
    <p:sldId id="312" r:id="rId39"/>
    <p:sldId id="313" r:id="rId40"/>
    <p:sldId id="314" r:id="rId41"/>
    <p:sldId id="315" r:id="rId42"/>
    <p:sldId id="316" r:id="rId43"/>
    <p:sldId id="311" r:id="rId44"/>
    <p:sldId id="310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632E4B6-C478-4421-AB6A-E4EFC78C6F31}" type="datetimeFigureOut">
              <a:rPr lang="en-US"/>
              <a:pPr>
                <a:defRPr/>
              </a:pPr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673D3AE-517E-454F-AFAA-5E9138B751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115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9504C5-5C7D-4254-BE4B-DF2AB30C9963}" type="datetimeFigureOut">
              <a:rPr lang="en-US"/>
              <a:pPr>
                <a:defRPr/>
              </a:pPr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70DCF29-C25B-47C7-AE62-9A3BD73597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33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FA9A7C-E9C5-4A5A-87B1-E08F51054C65}" type="slidenum">
              <a:rPr lang="en-US" altLang="en-US">
                <a:latin typeface="Calibri" panose="020F0502020204030204" pitchFamily="34" charset="0"/>
              </a:rPr>
              <a:pPr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611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BA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151EC1-AD6B-4D01-8055-EED918586643}" type="slidenum">
              <a:rPr lang="sr-Latn-BA" altLang="en-US">
                <a:latin typeface="Calibri" panose="020F0502020204030204" pitchFamily="34" charset="0"/>
              </a:rPr>
              <a:pPr/>
              <a:t>21</a:t>
            </a:fld>
            <a:endParaRPr lang="sr-Latn-BA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015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BA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C8909A-1F40-4308-A5F0-4BC475715035}" type="slidenum">
              <a:rPr lang="sr-Latn-BA" altLang="en-US">
                <a:latin typeface="Calibri" panose="020F0502020204030204" pitchFamily="34" charset="0"/>
              </a:rPr>
              <a:pPr/>
              <a:t>23</a:t>
            </a:fld>
            <a:endParaRPr lang="sr-Latn-BA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332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BA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9BC329-57B1-4E44-A098-D98465830161}" type="slidenum">
              <a:rPr lang="sr-Latn-BA" altLang="en-US">
                <a:latin typeface="Calibri" panose="020F0502020204030204" pitchFamily="34" charset="0"/>
              </a:rPr>
              <a:pPr/>
              <a:t>24</a:t>
            </a:fld>
            <a:endParaRPr lang="sr-Latn-BA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305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BA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6B2CFF-FA62-4409-8074-B0F4F9BED3C0}" type="slidenum">
              <a:rPr lang="sr-Latn-BA" altLang="en-US">
                <a:latin typeface="Calibri" panose="020F0502020204030204" pitchFamily="34" charset="0"/>
              </a:rPr>
              <a:pPr/>
              <a:t>25</a:t>
            </a:fld>
            <a:endParaRPr lang="sr-Latn-BA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354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BA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7ACE95-B08B-4B76-B5EE-C59BBE407CE1}" type="slidenum">
              <a:rPr lang="sr-Latn-BA" altLang="en-US">
                <a:latin typeface="Calibri" panose="020F0502020204030204" pitchFamily="34" charset="0"/>
              </a:rPr>
              <a:pPr/>
              <a:t>26</a:t>
            </a:fld>
            <a:endParaRPr lang="sr-Latn-BA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723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BA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ACBD95-71A3-46C3-A433-F3CC8D0A52C7}" type="slidenum">
              <a:rPr lang="sr-Latn-BA" altLang="en-US">
                <a:latin typeface="Calibri" panose="020F0502020204030204" pitchFamily="34" charset="0"/>
              </a:rPr>
              <a:pPr/>
              <a:t>33</a:t>
            </a:fld>
            <a:endParaRPr lang="sr-Latn-BA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486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BA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FA60BA-F20B-4109-BCE1-378B29271988}" type="slidenum">
              <a:rPr lang="sr-Latn-BA" altLang="en-US">
                <a:latin typeface="Calibri" panose="020F0502020204030204" pitchFamily="34" charset="0"/>
              </a:rPr>
              <a:pPr/>
              <a:t>36</a:t>
            </a:fld>
            <a:endParaRPr lang="sr-Latn-BA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900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r-Latn-CS"/>
              <a:t>Kliknite i uredite stil podnaslova mastera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664B6-A713-421D-93E6-6D78E35777CD}" type="datetimeFigureOut">
              <a:rPr lang="en-US"/>
              <a:pPr>
                <a:defRPr/>
              </a:pPr>
              <a:t>10/20/2017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FE757A-D22B-4C22-A3D2-F4673DCFA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98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A7F90-147E-4AC5-84E6-0C472D0D4FED}" type="datetimeFigureOut">
              <a:rPr lang="en-US"/>
              <a:pPr>
                <a:defRPr/>
              </a:pPr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63E0-8A8B-4084-8238-E0A7FB8684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18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1188A-E1FB-498F-8071-266717D561D6}" type="datetimeFigureOut">
              <a:rPr lang="en-US"/>
              <a:pPr>
                <a:defRPr/>
              </a:pPr>
              <a:t>10/20/2017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FFD2BE-A35C-41AB-A3D5-EB5EBF84F8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26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C04D2-44E5-4836-BAB8-FBABCD86F032}" type="datetimeFigureOut">
              <a:rPr lang="en-US"/>
              <a:pPr>
                <a:defRPr/>
              </a:pPr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B4673-2E5C-4A7F-9C2B-E84CD15A8B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746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BC144-5C1D-4416-8C3F-FD8949B645E3}" type="datetimeFigureOut">
              <a:rPr lang="en-US"/>
              <a:pPr>
                <a:defRPr/>
              </a:pPr>
              <a:t>10/20/2017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7A0A1D-12F7-46DA-924D-B87C1EEF2A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63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3E865-3E57-45F0-82F3-CBDF78E1D116}" type="datetimeFigureOut">
              <a:rPr lang="en-US"/>
              <a:pPr>
                <a:defRPr/>
              </a:pPr>
              <a:t>10/20/2017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F729-2A65-44B4-B52F-F7907A79B1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21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CAB3E-CF30-4B1B-8907-091BB6D34646}" type="datetimeFigureOut">
              <a:rPr lang="en-US"/>
              <a:pPr>
                <a:defRPr/>
              </a:pPr>
              <a:t>10/20/2017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A9F57-5BCA-414F-83DA-FA77491343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10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BB103-9630-410E-A449-EA38B930C58D}" type="datetimeFigureOut">
              <a:rPr lang="en-US"/>
              <a:pPr>
                <a:defRPr/>
              </a:pPr>
              <a:t>10/20/2017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D353C-A999-4F3C-AA2E-61BF69D0DF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14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E9F17-1C85-4410-89CB-A4E558569DCC}" type="datetimeFigureOut">
              <a:rPr lang="en-US"/>
              <a:pPr>
                <a:defRPr/>
              </a:pPr>
              <a:t>10/20/2017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8F37F2-DE1E-4C7D-8022-DDB65F9336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50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8E63FF6-A20A-4D6C-BBA7-C6FE8BD4E28B}" type="datetimeFigureOut">
              <a:rPr lang="en-US"/>
              <a:pPr>
                <a:defRPr/>
              </a:pPr>
              <a:t>10/20/2017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5C8603-4EA9-4E95-BAA4-01241C4FFA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98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r-Latn-CS" noProof="0"/>
              <a:t>Kliknite na ikonu i dodajte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727EA-51D8-4719-929C-CEEE6640F62F}" type="datetimeFigureOut">
              <a:rPr lang="en-US"/>
              <a:pPr>
                <a:defRPr/>
              </a:pPr>
              <a:t>10/20/2017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827F7D-FA7F-47D3-A30E-5011B4F526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58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/>
              <a:t>Kliknite i uredite tekst</a:t>
            </a:r>
          </a:p>
          <a:p>
            <a:pPr lvl="1"/>
            <a:r>
              <a:rPr lang="sr-Latn-CS" altLang="en-US"/>
              <a:t>Drugi nivo</a:t>
            </a:r>
          </a:p>
          <a:p>
            <a:pPr lvl="2"/>
            <a:r>
              <a:rPr lang="sr-Latn-CS" altLang="en-US"/>
              <a:t>Treći nivo</a:t>
            </a:r>
          </a:p>
          <a:p>
            <a:pPr lvl="3"/>
            <a:r>
              <a:rPr lang="sr-Latn-CS" altLang="en-US"/>
              <a:t>Četvrti nivo</a:t>
            </a:r>
          </a:p>
          <a:p>
            <a:pPr lvl="4"/>
            <a:r>
              <a:rPr lang="sr-Latn-CS" altLang="en-US"/>
              <a:t>Peti nivo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B382F93-BD88-45E6-8294-0B2CC2656419}" type="datetimeFigureOut">
              <a:rPr lang="en-US"/>
              <a:pPr>
                <a:defRPr/>
              </a:pPr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cap="all" baseline="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2FDCD3-DFC1-4EA5-A5C4-B0F51F486D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0" r:id="rId2"/>
    <p:sldLayoutId id="2147483866" r:id="rId3"/>
    <p:sldLayoutId id="2147483861" r:id="rId4"/>
    <p:sldLayoutId id="2147483862" r:id="rId5"/>
    <p:sldLayoutId id="2147483863" r:id="rId6"/>
    <p:sldLayoutId id="2147483867" r:id="rId7"/>
    <p:sldLayoutId id="2147483868" r:id="rId8"/>
    <p:sldLayoutId id="2147483869" r:id="rId9"/>
    <p:sldLayoutId id="2147483864" r:id="rId10"/>
    <p:sldLayoutId id="2147483870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822325" y="758825"/>
            <a:ext cx="7543800" cy="35655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>
                <a:cs typeface="Times New Roman" panose="02020603050405020304" pitchFamily="18" charset="0"/>
              </a:rPr>
              <a:t>METODE I TEHNIKE ISTRA</a:t>
            </a:r>
            <a:r>
              <a:rPr lang="sr-Latn-CS" altLang="en-US" b="1" dirty="0">
                <a:cs typeface="Times New Roman" panose="02020603050405020304" pitchFamily="18" charset="0"/>
              </a:rPr>
              <a:t>ŽIVANJA U PSIHOLOGIJI</a:t>
            </a:r>
            <a:endParaRPr lang="en-US" altLang="en-US" b="1" dirty="0"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500" y="4456113"/>
            <a:ext cx="7543800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Eksperiment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Postupak u kome namerno, sistematski i planski menjamo nezavisnu varijablu sa ciljem da izazovemo promenu u zavisnoj varijabli</a:t>
            </a:r>
          </a:p>
          <a:p>
            <a:pPr eaLnBrk="1" hangingPunct="1"/>
            <a:r>
              <a:rPr lang="en-US" altLang="en-US"/>
              <a:t>Kontrola putem: </a:t>
            </a:r>
          </a:p>
          <a:p>
            <a:pPr lvl="1" eaLnBrk="1" hangingPunct="1"/>
            <a:r>
              <a:rPr lang="en-US" altLang="en-US" sz="1800"/>
              <a:t>Randomizacije</a:t>
            </a:r>
          </a:p>
          <a:p>
            <a:pPr lvl="1" eaLnBrk="1" hangingPunct="1"/>
            <a:r>
              <a:rPr lang="en-US" altLang="en-US" sz="1800"/>
              <a:t>Ujednačavanja grupa</a:t>
            </a:r>
          </a:p>
          <a:p>
            <a:pPr lvl="1" eaLnBrk="1" hangingPunct="1"/>
            <a:r>
              <a:rPr lang="en-US" altLang="en-US" sz="1800"/>
              <a:t>Eliminacije varijabli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Eksperiment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Vrste eksperimentalnih nacrta:</a:t>
            </a:r>
          </a:p>
          <a:p>
            <a:pPr lvl="1" eaLnBrk="1" hangingPunct="1"/>
            <a:r>
              <a:rPr lang="en-US" altLang="en-US" sz="1800"/>
              <a:t>Nacrt sa kontrolnom grupom</a:t>
            </a:r>
          </a:p>
          <a:p>
            <a:pPr lvl="1" eaLnBrk="1" hangingPunct="1"/>
            <a:r>
              <a:rPr lang="en-US" altLang="en-US" sz="1800"/>
              <a:t>Nacrt sa paralelnim grupama</a:t>
            </a:r>
          </a:p>
          <a:p>
            <a:pPr lvl="1" eaLnBrk="1" hangingPunct="1"/>
            <a:endParaRPr lang="en-US" altLang="en-US" sz="180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/>
              <a:t>Prednosti eksperimenta: </a:t>
            </a:r>
          </a:p>
          <a:p>
            <a:pPr lvl="1" eaLnBrk="1" hangingPunct="1"/>
            <a:r>
              <a:rPr lang="en-US" altLang="en-US" sz="1800"/>
              <a:t>Mogućnost ponavljanja</a:t>
            </a:r>
          </a:p>
          <a:p>
            <a:pPr lvl="1" eaLnBrk="1" hangingPunct="1"/>
            <a:r>
              <a:rPr lang="en-US" altLang="en-US" sz="1800"/>
              <a:t>Pouzdanost u donošenju zaključaka o uzročno-posledičnim vezama između pojava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b="1"/>
              <a:t>Mane eksperimenta?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Sistematsko neeksperimentalno istraživanje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 Prirodni eksperimenti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Korelaciona istraživanja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800"/>
              <a:t>Korelacija – dve varijable su korelirane ako variraju na srodan način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800"/>
              <a:t>Smer korelacije: 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Pozitivna korelacija (+</a:t>
            </a:r>
            <a:r>
              <a:rPr lang="sr-Latn-RS" altLang="en-US"/>
              <a:t>/+, -/-)</a:t>
            </a:r>
            <a:endParaRPr lang="en-US" altLang="en-US"/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Negativna korelacija</a:t>
            </a:r>
            <a:r>
              <a:rPr lang="sr-Latn-RS" altLang="en-US"/>
              <a:t> (-/+, +/-)</a:t>
            </a:r>
            <a:endParaRPr lang="en-US" altLang="en-US"/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Nulta korelacija</a:t>
            </a:r>
            <a:r>
              <a:rPr lang="sr-Latn-RS" altLang="en-US"/>
              <a:t> </a:t>
            </a:r>
            <a:endParaRPr lang="en-US" altLang="en-US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800"/>
              <a:t>Stepen korelacije: -1/+1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800"/>
              <a:t>Korelacija i predikcija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Prediktorska varijabla – </a:t>
            </a:r>
            <a:r>
              <a:rPr lang="sr-Latn-RS" altLang="en-US"/>
              <a:t>varijabla na </a:t>
            </a:r>
            <a:r>
              <a:rPr lang="en-US" altLang="en-US"/>
              <a:t>osnovu </a:t>
            </a:r>
            <a:r>
              <a:rPr lang="sr-Latn-RS" altLang="en-US"/>
              <a:t>koje </a:t>
            </a:r>
            <a:r>
              <a:rPr lang="en-US" altLang="en-US"/>
              <a:t>se vrši predviđanje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Kriterijumsk</a:t>
            </a:r>
            <a:r>
              <a:rPr lang="sr-Latn-RS" altLang="en-US"/>
              <a:t>a</a:t>
            </a:r>
            <a:r>
              <a:rPr lang="en-US" altLang="en-US"/>
              <a:t> varijabl</a:t>
            </a:r>
            <a:r>
              <a:rPr lang="sr-Latn-RS" altLang="en-US"/>
              <a:t>a</a:t>
            </a:r>
            <a:r>
              <a:rPr lang="en-US" altLang="en-US"/>
              <a:t> – varijabla čije se vrednosti predviđaju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Studija slučaja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91440" indent="-9144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Multimetodsko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ispitivanje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pojedinca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koje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za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cilj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ima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rekonstrukciju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dinamike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sklopa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razvoja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njegove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ličnosti</a:t>
            </a:r>
            <a:endParaRPr lang="en-US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Metodološki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okvir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malim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stepenom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strukturiranosti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(Berger)</a:t>
            </a:r>
            <a:endParaRPr lang="sr-Latn-CS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Širok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spektar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informacija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sr-Latn-CS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4048" lvl="1" indent="-182880" eaLnBrk="1" fontAlgn="auto" hangingPunct="1">
              <a:defRPr/>
            </a:pP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Opservacije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4048" lvl="1" indent="-182880" eaLnBrk="1" fontAlgn="auto" hangingPunct="1">
              <a:defRPr/>
            </a:pP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Biografski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podaci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4048" lvl="1" indent="-182880" eaLnBrk="1" fontAlgn="auto" hangingPunct="1">
              <a:defRPr/>
            </a:pP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Psihološki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izveštaj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podaci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dobijeni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putem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psihološke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eksploracije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ličnosti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384048" lvl="1" indent="-182880" eaLnBrk="1" fontAlgn="auto" hangingPunct="1">
              <a:defRPr/>
            </a:pP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Podaci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od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značajnih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drugih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4048" lvl="1" indent="-182880" eaLnBrk="1" fontAlgn="auto" hangingPunct="1">
              <a:defRPr/>
            </a:pP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Izveštaj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stručnjaka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4048" lvl="1" indent="-182880" eaLnBrk="1" fontAlgn="auto" hangingPunct="1"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altLang="en-US" b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Vrste tehnika</a:t>
            </a:r>
            <a:endParaRPr lang="en-US" altLang="en-US" b="1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eaLnBrk="1" fontAlgn="auto" hangingPunct="1"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sr-Latn-C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Direktne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Times New Roman" pitchFamily="18" charset="0"/>
            </a:endParaRPr>
          </a:p>
          <a:p>
            <a:pPr marL="383540" lvl="1" indent="-91440" eaLnBrk="1" fontAlgn="auto" hangingPunct="1">
              <a:buFont typeface="Wingdings" pitchFamily="2" charset="2"/>
              <a:buChar char="Ø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u</a:t>
            </a:r>
            <a:r>
              <a:rPr lang="sr-Latn-C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pitnik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Times New Roman" pitchFamily="18" charset="0"/>
            </a:endParaRPr>
          </a:p>
          <a:p>
            <a:pPr marL="383540" lvl="1" indent="-91440" eaLnBrk="1" fontAlgn="auto" hangingPunct="1">
              <a:buFont typeface="Wingdings" pitchFamily="2" charset="2"/>
              <a:buChar char="Ø"/>
              <a:defRPr/>
            </a:pPr>
            <a:r>
              <a:rPr lang="sr-Latn-C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intervju</a:t>
            </a:r>
          </a:p>
          <a:p>
            <a:pPr marL="91440" indent="-91440" eaLnBrk="1" fontAlgn="auto" hangingPunct="1"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sr-Latn-C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Poludirektne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Times New Roman" pitchFamily="18" charset="0"/>
            </a:endParaRPr>
          </a:p>
          <a:p>
            <a:pPr marL="383540" lvl="1" indent="-91440" eaLnBrk="1" fontAlgn="auto" hangingPunct="1">
              <a:buFont typeface="Wingdings" pitchFamily="2" charset="2"/>
              <a:buChar char="Ø"/>
              <a:defRPr/>
            </a:pPr>
            <a:r>
              <a:rPr lang="sr-Latn-C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skale procene</a:t>
            </a:r>
          </a:p>
          <a:p>
            <a:pPr marL="91440" indent="-91440" eaLnBrk="1" fontAlgn="auto" hangingPunct="1">
              <a:buFont typeface="Wingdings" pitchFamily="2" charset="2"/>
              <a:buChar char="Ø"/>
              <a:defRPr/>
            </a:pPr>
            <a:r>
              <a:rPr lang="sr-Latn-C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Indirektne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Times New Roman" pitchFamily="18" charset="0"/>
            </a:endParaRPr>
          </a:p>
          <a:p>
            <a:pPr marL="383540" lvl="1" indent="-91440" eaLnBrk="1" fontAlgn="auto" hangingPunct="1">
              <a:buFont typeface="Wingdings" pitchFamily="2" charset="2"/>
              <a:buChar char="Ø"/>
              <a:defRPr/>
            </a:pPr>
            <a:r>
              <a:rPr lang="sr-Latn-C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projektivne tehnike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Times New Roman" pitchFamily="18" charset="0"/>
            </a:endParaRPr>
          </a:p>
          <a:p>
            <a:pPr marL="383540" lvl="1" indent="-91440" eaLnBrk="1" fontAlgn="auto" hangingPunct="1">
              <a:buFont typeface="Wingdings" pitchFamily="2" charset="2"/>
              <a:buChar char="Ø"/>
              <a:defRPr/>
            </a:pPr>
            <a:r>
              <a:rPr lang="sr-Latn-C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testovi znanja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Times New Roman" pitchFamily="18" charset="0"/>
            </a:endParaRPr>
          </a:p>
          <a:p>
            <a:pPr marL="383540" lvl="1" indent="-91440" eaLnBrk="1" fontAlgn="auto" hangingPunct="1">
              <a:buFont typeface="Wingdings" pitchFamily="2" charset="2"/>
              <a:buChar char="Ø"/>
              <a:defRPr/>
            </a:pPr>
            <a:r>
              <a:rPr lang="sr-Latn-C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merenje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sr-Latn-C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fiziološk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ih</a:t>
            </a:r>
            <a:r>
              <a:rPr lang="sr-Latn-C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 reakcij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de-DE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eaLnBrk="1" fontAlgn="auto" hangingPunct="1">
              <a:buFont typeface="Arial" charset="0"/>
              <a:buChar char="•"/>
              <a:defRPr/>
            </a:pPr>
            <a:endParaRPr lang="sr-Latn-C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Font typeface="Arial" charset="0"/>
              <a:buChar char="•"/>
              <a:defRPr/>
            </a:pPr>
            <a:endParaRPr lang="sr-Latn-C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ctr" eaLnBrk="1" fontAlgn="auto" hangingPunct="1">
              <a:buFont typeface="Arial" charset="0"/>
              <a:buNone/>
              <a:defRPr/>
            </a:pPr>
            <a:r>
              <a:rPr lang="sr-Latn-C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INTERVJU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altLang="en-US" b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Vrste intervjua</a:t>
            </a:r>
            <a:endParaRPr lang="en-US" altLang="en-US" b="1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sr-Latn-CS" altLang="en-US">
                <a:cs typeface="Times New Roman" panose="02020603050405020304" pitchFamily="18" charset="0"/>
              </a:rPr>
              <a:t>Strukturisan</a:t>
            </a:r>
            <a:r>
              <a:rPr lang="en-US" altLang="en-US">
                <a:cs typeface="Times New Roman" panose="02020603050405020304" pitchFamily="18" charset="0"/>
              </a:rPr>
              <a:t> (npr. AAI- Adult Attachment Interview)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sr-Latn-CS" altLang="en-US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sr-Latn-CS" altLang="en-US">
                <a:cs typeface="Times New Roman" panose="02020603050405020304" pitchFamily="18" charset="0"/>
              </a:rPr>
              <a:t>Polustrukturisan </a:t>
            </a:r>
            <a:r>
              <a:rPr lang="en-US" altLang="en-US">
                <a:cs typeface="Times New Roman" panose="02020603050405020304" pitchFamily="18" charset="0"/>
              </a:rPr>
              <a:t>(npr. psihijatrijski intervju, LOBI)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sr-Latn-CS" altLang="en-US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sr-Latn-CS" altLang="en-US">
                <a:cs typeface="Times New Roman" panose="02020603050405020304" pitchFamily="18" charset="0"/>
              </a:rPr>
              <a:t>Nestrukturisan</a:t>
            </a:r>
            <a:r>
              <a:rPr lang="en-US" altLang="en-US">
                <a:cs typeface="Times New Roman" panose="02020603050405020304" pitchFamily="18" charset="0"/>
              </a:rPr>
              <a:t> (npr. eksplorativni intervju, intervju prilikom zaposlenja)</a:t>
            </a:r>
            <a:r>
              <a:rPr lang="sr-Latn-CS" altLang="en-US">
                <a:cs typeface="Times New Roman" panose="02020603050405020304" pitchFamily="18" charset="0"/>
              </a:rPr>
              <a:t> </a:t>
            </a:r>
            <a:endParaRPr lang="en-US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altLang="en-US" b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Prednosti intervjua</a:t>
            </a:r>
            <a:endParaRPr lang="en-US" altLang="en-US" b="1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cs typeface="Times New Roman" panose="02020603050405020304" pitchFamily="18" charset="0"/>
              </a:rPr>
              <a:t> </a:t>
            </a:r>
            <a:r>
              <a:rPr lang="sr-Latn-CS" altLang="en-US">
                <a:cs typeface="Times New Roman" panose="02020603050405020304" pitchFamily="18" charset="0"/>
              </a:rPr>
              <a:t>Proučavanje pojava nedostupnih direktnom posmatranju (stavovi, želje, vrednosti...)</a:t>
            </a:r>
          </a:p>
          <a:p>
            <a:pPr eaLnBrk="1" hangingPunct="1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cs typeface="Times New Roman" panose="02020603050405020304" pitchFamily="18" charset="0"/>
              </a:rPr>
              <a:t> </a:t>
            </a:r>
            <a:r>
              <a:rPr lang="sr-Latn-CS" altLang="en-US">
                <a:cs typeface="Times New Roman" panose="02020603050405020304" pitchFamily="18" charset="0"/>
              </a:rPr>
              <a:t>Provera kako je i da li je ispitanik razumeo pitanje (“Znam da me neki ljudi prate”)</a:t>
            </a:r>
          </a:p>
          <a:p>
            <a:pPr eaLnBrk="1" hangingPunct="1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cs typeface="Times New Roman" panose="02020603050405020304" pitchFamily="18" charset="0"/>
              </a:rPr>
              <a:t> </a:t>
            </a:r>
            <a:r>
              <a:rPr lang="sr-Latn-CS" altLang="en-US">
                <a:cs typeface="Times New Roman" panose="02020603050405020304" pitchFamily="18" charset="0"/>
              </a:rPr>
              <a:t>Dublji nivo podataka</a:t>
            </a:r>
          </a:p>
          <a:p>
            <a:pPr eaLnBrk="1" hangingPunct="1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cs typeface="Times New Roman" panose="02020603050405020304" pitchFamily="18" charset="0"/>
              </a:rPr>
              <a:t> </a:t>
            </a:r>
            <a:r>
              <a:rPr lang="sr-Latn-CS" altLang="en-US">
                <a:cs typeface="Times New Roman" panose="02020603050405020304" pitchFamily="18" charset="0"/>
              </a:rPr>
              <a:t>Validacija odgovora posmatranjem ponašanja i emotivnih reakcija</a:t>
            </a:r>
            <a:endParaRPr lang="en-US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altLang="en-US" b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Nedostaci intervjua</a:t>
            </a:r>
            <a:endParaRPr lang="en-US" altLang="en-US" b="1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sr-Latn-CS" altLang="en-US">
                <a:cs typeface="Times New Roman" panose="02020603050405020304" pitchFamily="18" charset="0"/>
              </a:rPr>
              <a:t>Slaba mogućnost poređenja odgovora</a:t>
            </a:r>
          </a:p>
          <a:p>
            <a:pPr eaLnBrk="1" hangingPunct="1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sr-Latn-CS" altLang="en-US">
                <a:cs typeface="Times New Roman" panose="02020603050405020304" pitchFamily="18" charset="0"/>
              </a:rPr>
              <a:t>Teškoće u kvantifikaciji odgovora</a:t>
            </a:r>
          </a:p>
          <a:p>
            <a:pPr eaLnBrk="1" hangingPunct="1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sr-Latn-CS" altLang="en-US">
                <a:cs typeface="Times New Roman" panose="02020603050405020304" pitchFamily="18" charset="0"/>
              </a:rPr>
              <a:t>Slaba kontrola uticaja ispitivača</a:t>
            </a:r>
          </a:p>
          <a:p>
            <a:pPr eaLnBrk="1" hangingPunct="1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sr-Latn-CS" altLang="en-US">
                <a:cs typeface="Times New Roman" panose="02020603050405020304" pitchFamily="18" charset="0"/>
              </a:rPr>
              <a:t>Slaba kontrola uticaja interakcije ispitanika i ispitivača</a:t>
            </a:r>
            <a:endParaRPr lang="en-US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de-DE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sr-Latn-CS" altLang="en-US" sz="4400" b="1">
                <a:cs typeface="Times New Roman" panose="02020603050405020304" pitchFamily="18" charset="0"/>
              </a:rPr>
              <a:t>UPITNIK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Faze naučnog istraživanja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sr-Latn-R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Formulacija problema </a:t>
            </a:r>
          </a:p>
          <a:p>
            <a:pPr marL="806450" lvl="1" indent="-514350" eaLnBrk="1" fontAlgn="auto" hangingPunct="1">
              <a:buFont typeface="Arial" pitchFamily="34" charset="0"/>
              <a:buChar char="•"/>
              <a:defRPr/>
            </a:pP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uočavanje problema u praksi</a:t>
            </a:r>
          </a:p>
          <a:p>
            <a:pPr marL="806450" lvl="1" indent="-514350" eaLnBrk="1" fontAlgn="auto" hangingPunct="1">
              <a:buFont typeface="Arial" pitchFamily="34" charset="0"/>
              <a:buChar char="•"/>
              <a:defRPr/>
            </a:pP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uočavanje protivrečnih nalaza u literaturi</a:t>
            </a:r>
          </a:p>
          <a:p>
            <a:pPr marL="806450" lvl="1" indent="-514350" eaLnBrk="1" fontAlgn="auto" hangingPunct="1">
              <a:buFont typeface="Arial" pitchFamily="34" charset="0"/>
              <a:buChar char="•"/>
              <a:defRPr/>
            </a:pP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uočavanje praznine u znanju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sr-Latn-R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Definisanje ciljeva istraživanja</a:t>
            </a:r>
          </a:p>
          <a:p>
            <a:pPr marL="806450" lvl="1" indent="-51435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teorijski</a:t>
            </a:r>
          </a:p>
          <a:p>
            <a:pPr marL="806450" lvl="1" indent="-51435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praktični</a:t>
            </a:r>
          </a:p>
          <a:p>
            <a:pPr marL="91440" indent="-91440" eaLnBrk="1" fontAlgn="auto" hangingPunct="1">
              <a:buFont typeface="Arial" charset="0"/>
              <a:buChar char="•"/>
              <a:defRPr/>
            </a:pPr>
            <a:endParaRPr lang="sr-Latn-R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altLang="en-US" b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Prednosti upitnika</a:t>
            </a:r>
            <a:endParaRPr lang="en-US" altLang="en-US" b="1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CS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U odnosu na posmatranje:</a:t>
            </a:r>
          </a:p>
          <a:p>
            <a:pPr marL="383540" lvl="1" indent="-914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Proučavanje pojava nedostupnih ili teško dostupnih posmatranju</a:t>
            </a:r>
          </a:p>
          <a:p>
            <a:pPr marL="383540" lvl="1" indent="-914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Sve tri vremenske dimenzije</a:t>
            </a:r>
          </a:p>
          <a:p>
            <a:pPr marL="383540" lvl="1" indent="-914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Ekonomičniji </a:t>
            </a:r>
          </a:p>
          <a:p>
            <a:pPr marL="91440" indent="-9144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r-Latn-CS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91440" indent="-9144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CS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U odnosu na intervju:</a:t>
            </a:r>
          </a:p>
          <a:p>
            <a:pPr marL="383540" lvl="1" indent="-914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Vremenski ekonomičniji</a:t>
            </a:r>
          </a:p>
          <a:p>
            <a:pPr marL="383540" lvl="1" indent="-914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Jednoobraznost </a:t>
            </a:r>
          </a:p>
          <a:p>
            <a:pPr marL="383540" lvl="1" indent="-914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Anonimnost </a:t>
            </a:r>
          </a:p>
          <a:p>
            <a:pPr marL="383540" lvl="1" indent="-914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Više vremena za ispitanika</a:t>
            </a:r>
          </a:p>
          <a:p>
            <a:pPr marL="91440" indent="-9144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r-Latn-C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spcAft>
                <a:spcPts val="0"/>
              </a:spcAft>
              <a:defRPr/>
            </a:pPr>
            <a:endParaRPr lang="sr-Latn-C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BA" sz="40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Vrste podataka koje dobijamo upitnikom</a:t>
            </a:r>
          </a:p>
        </p:txBody>
      </p:sp>
      <p:sp>
        <p:nvSpPr>
          <p:cNvPr id="31747" name="Content Placeholder 5"/>
          <p:cNvSpPr>
            <a:spLocks noGrp="1"/>
          </p:cNvSpPr>
          <p:nvPr>
            <p:ph sz="half" idx="1"/>
          </p:nvPr>
        </p:nvSpPr>
        <p:spPr>
          <a:xfrm>
            <a:off x="381000" y="1771650"/>
            <a:ext cx="6572250" cy="2428875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sr-Latn-BA" altLang="en-US" sz="2400">
                <a:cs typeface="Times New Roman" panose="02020603050405020304" pitchFamily="18" charset="0"/>
              </a:rPr>
              <a:t> </a:t>
            </a:r>
            <a:r>
              <a:rPr lang="sr-Latn-BA" altLang="en-US">
                <a:cs typeface="Times New Roman" panose="02020603050405020304" pitchFamily="18" charset="0"/>
              </a:rPr>
              <a:t>A. Sociodemografsk</a:t>
            </a:r>
            <a:r>
              <a:rPr lang="en-GB" altLang="en-US">
                <a:cs typeface="Times New Roman" panose="02020603050405020304" pitchFamily="18" charset="0"/>
              </a:rPr>
              <a:t>i</a:t>
            </a:r>
            <a:r>
              <a:rPr lang="sr-Latn-BA" altLang="en-US">
                <a:cs typeface="Times New Roman" panose="02020603050405020304" pitchFamily="18" charset="0"/>
              </a:rPr>
              <a:t> poda</a:t>
            </a:r>
            <a:r>
              <a:rPr lang="en-GB" altLang="en-US">
                <a:cs typeface="Times New Roman" panose="02020603050405020304" pitchFamily="18" charset="0"/>
              </a:rPr>
              <a:t>ci</a:t>
            </a:r>
            <a:endParaRPr lang="sr-Latn-BA" altLang="en-US">
              <a:cs typeface="Times New Roman" panose="02020603050405020304" pitchFamily="18" charset="0"/>
            </a:endParaRPr>
          </a:p>
          <a:p>
            <a:pPr lvl="1"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r-Latn-BA" altLang="en-US" sz="1800">
                <a:cs typeface="Times New Roman" panose="02020603050405020304" pitchFamily="18" charset="0"/>
              </a:rPr>
              <a:t>Pol</a:t>
            </a:r>
          </a:p>
          <a:p>
            <a:pPr lvl="1"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r-Latn-BA" altLang="en-US" sz="1800">
                <a:cs typeface="Times New Roman" panose="02020603050405020304" pitchFamily="18" charset="0"/>
              </a:rPr>
              <a:t>Uzrast</a:t>
            </a:r>
          </a:p>
          <a:p>
            <a:pPr lvl="1"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r-Latn-BA" altLang="en-US" sz="1800">
                <a:cs typeface="Times New Roman" panose="02020603050405020304" pitchFamily="18" charset="0"/>
              </a:rPr>
              <a:t>Zanimanje</a:t>
            </a:r>
          </a:p>
          <a:p>
            <a:pPr lvl="1"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r-Latn-BA" altLang="en-US" sz="1800">
                <a:cs typeface="Times New Roman" panose="02020603050405020304" pitchFamily="18" charset="0"/>
              </a:rPr>
              <a:t>Bračni status</a:t>
            </a:r>
          </a:p>
          <a:p>
            <a:pPr lvl="1"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r-Latn-BA" altLang="en-US" sz="1800">
                <a:cs typeface="Times New Roman" panose="02020603050405020304" pitchFamily="18" charset="0"/>
              </a:rPr>
              <a:t>Materijalni status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75" y="3714750"/>
            <a:ext cx="4857750" cy="2382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BA" sz="2000" dirty="0">
                <a:latin typeface="+mn-lt"/>
                <a:cs typeface="Times New Roman" pitchFamily="18" charset="0"/>
              </a:rPr>
              <a:t>  B. </a:t>
            </a:r>
            <a:r>
              <a:rPr lang="sr-Latn-BA" sz="2000" dirty="0" err="1">
                <a:latin typeface="+mn-lt"/>
                <a:cs typeface="Times New Roman" pitchFamily="18" charset="0"/>
              </a:rPr>
              <a:t>Psihološk</a:t>
            </a:r>
            <a:r>
              <a:rPr lang="en-GB" sz="2000" dirty="0" err="1">
                <a:latin typeface="+mn-lt"/>
                <a:cs typeface="Times New Roman" pitchFamily="18" charset="0"/>
              </a:rPr>
              <a:t>i</a:t>
            </a:r>
            <a:r>
              <a:rPr lang="sr-Latn-BA" sz="2000" dirty="0">
                <a:latin typeface="+mn-lt"/>
                <a:cs typeface="Times New Roman" pitchFamily="18" charset="0"/>
              </a:rPr>
              <a:t> poda</a:t>
            </a:r>
            <a:r>
              <a:rPr lang="en-GB" sz="2000" dirty="0">
                <a:latin typeface="+mn-lt"/>
                <a:cs typeface="Times New Roman" pitchFamily="18" charset="0"/>
              </a:rPr>
              <a:t>ci</a:t>
            </a:r>
            <a:r>
              <a:rPr lang="sr-Latn-BA" sz="2000" dirty="0">
                <a:latin typeface="+mn-lt"/>
                <a:cs typeface="Times New Roman" pitchFamily="18" charset="0"/>
              </a:rPr>
              <a:t>	</a:t>
            </a:r>
          </a:p>
          <a:p>
            <a:pPr marL="741600" indent="-284400" eaLnBrk="1" fontAlgn="auto" hangingPunct="1">
              <a:spcBef>
                <a:spcPts val="4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BA" dirty="0">
                <a:latin typeface="+mn-lt"/>
                <a:cs typeface="Times New Roman" pitchFamily="18" charset="0"/>
              </a:rPr>
              <a:t>Stavovi</a:t>
            </a:r>
          </a:p>
          <a:p>
            <a:pPr marL="741600" indent="-284400" eaLnBrk="1" fontAlgn="auto" hangingPunct="1">
              <a:spcBef>
                <a:spcPts val="4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BA" dirty="0">
                <a:latin typeface="+mn-lt"/>
                <a:cs typeface="Times New Roman" pitchFamily="18" charset="0"/>
              </a:rPr>
              <a:t>Vrednosti</a:t>
            </a:r>
          </a:p>
          <a:p>
            <a:pPr marL="741600" indent="-284400" eaLnBrk="1" fontAlgn="auto" hangingPunct="1">
              <a:spcBef>
                <a:spcPts val="4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BA" dirty="0">
                <a:latin typeface="+mn-lt"/>
                <a:cs typeface="Times New Roman" pitchFamily="18" charset="0"/>
              </a:rPr>
              <a:t>Mišljenja, uverenja</a:t>
            </a:r>
          </a:p>
          <a:p>
            <a:pPr marL="741600" indent="-284400" eaLnBrk="1" fontAlgn="auto" hangingPunct="1">
              <a:spcBef>
                <a:spcPts val="4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BA" dirty="0">
                <a:latin typeface="+mn-lt"/>
                <a:cs typeface="Times New Roman" pitchFamily="18" charset="0"/>
              </a:rPr>
              <a:t>Osećanja</a:t>
            </a:r>
          </a:p>
          <a:p>
            <a:pPr marL="741600" indent="-284400" eaLnBrk="1" fontAlgn="auto" hangingPunct="1">
              <a:spcBef>
                <a:spcPts val="4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BA" dirty="0">
                <a:latin typeface="+mn-lt"/>
                <a:cs typeface="Times New Roman" pitchFamily="18" charset="0"/>
              </a:rPr>
              <a:t>Crte ličnosti...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Latn-BA" b="1" dirty="0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altLang="en-US" b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Upitnik – faze u izradi</a:t>
            </a:r>
            <a:endParaRPr lang="en-US" altLang="en-US" b="1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sr-Latn-CS" altLang="en-US">
                <a:cs typeface="Times New Roman" panose="02020603050405020304" pitchFamily="18" charset="0"/>
              </a:rPr>
              <a:t>Raščlanjivanje složenih varijabli na indikatore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sr-Latn-CS" altLang="en-US">
                <a:cs typeface="Times New Roman" panose="02020603050405020304" pitchFamily="18" charset="0"/>
              </a:rPr>
              <a:t>Formulisanje većeg broja pitanja za svaki indikator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sr-Latn-CS" altLang="en-US">
                <a:cs typeface="Times New Roman" panose="02020603050405020304" pitchFamily="18" charset="0"/>
              </a:rPr>
              <a:t>Izbor i doterivanje pitanja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sr-Latn-CS" altLang="en-US">
                <a:cs typeface="Times New Roman" panose="02020603050405020304" pitchFamily="18" charset="0"/>
              </a:rPr>
              <a:t>Utvrđivanje redosleda i izgleda upitnika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sr-Latn-CS" altLang="en-US">
                <a:cs typeface="Times New Roman" panose="02020603050405020304" pitchFamily="18" charset="0"/>
              </a:rPr>
              <a:t>Izrada ključa za kodiranje odgovora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sr-Latn-CS" altLang="en-US">
                <a:cs typeface="Times New Roman" panose="02020603050405020304" pitchFamily="18" charset="0"/>
              </a:rPr>
              <a:t>Pilot testiranje i korekcija</a:t>
            </a:r>
            <a:endParaRPr lang="en-US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marL="514350" indent="-514350" eaLnBrk="1" fontAlgn="auto" hangingPunct="1">
              <a:spcAft>
                <a:spcPts val="0"/>
              </a:spcAft>
              <a:defRPr/>
            </a:pPr>
            <a:r>
              <a:rPr lang="sr-Latn-CS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Raščlanjivanje složenih varijabli na indikatore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half" idx="1"/>
          </p:nvPr>
        </p:nvSpPr>
        <p:spPr>
          <a:xfrm>
            <a:off x="152400" y="3505200"/>
            <a:ext cx="4038600" cy="11144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sr-Latn-BA" altLang="en-US" sz="2400">
                <a:cs typeface="Times New Roman" panose="02020603050405020304" pitchFamily="18" charset="0"/>
              </a:rPr>
              <a:t>Materijalno stanje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75" y="4130675"/>
            <a:ext cx="3857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r-Latn-BA" sz="2000" dirty="0">
                <a:latin typeface="+mn-lt"/>
                <a:cs typeface="Times New Roman" pitchFamily="18" charset="0"/>
              </a:rPr>
              <a:t>Mesečni prihod po članu porodice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2875" y="4487863"/>
            <a:ext cx="3854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BA" sz="2000" dirty="0">
                <a:latin typeface="+mj-lt"/>
                <a:cs typeface="Times New Roman" pitchFamily="18" charset="0"/>
              </a:rPr>
              <a:t>Mesečni troškovi po članu porodice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2875" y="4857750"/>
            <a:ext cx="30003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sr-Latn-BA" sz="2000" dirty="0">
                <a:latin typeface="+mj-lt"/>
                <a:cs typeface="Times New Roman" pitchFamily="18" charset="0"/>
              </a:rPr>
              <a:t>Nekretnine u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latin typeface="+mj-lt"/>
                <a:cs typeface="Times New Roman" pitchFamily="18" charset="0"/>
              </a:rPr>
              <a:t>posedu</a:t>
            </a:r>
            <a:endParaRPr lang="sr-Latn-BA" sz="2000" dirty="0">
              <a:latin typeface="+mj-lt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2875" y="5214938"/>
            <a:ext cx="199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BA" sz="2000" dirty="0">
                <a:latin typeface="+mj-lt"/>
                <a:cs typeface="Times New Roman" pitchFamily="18" charset="0"/>
              </a:rPr>
              <a:t>Pokretna imovina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42875" y="5572125"/>
            <a:ext cx="1446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BA" sz="2000" dirty="0">
                <a:latin typeface="+mj-lt"/>
                <a:cs typeface="Times New Roman" pitchFamily="18" charset="0"/>
              </a:rPr>
              <a:t>Ušteđevina</a:t>
            </a:r>
            <a:r>
              <a:rPr lang="sr-Latn-BA" sz="2000" b="1" dirty="0">
                <a:latin typeface="Calibri" pitchFamily="34" charset="0"/>
              </a:rPr>
              <a:t>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2875" y="5916613"/>
            <a:ext cx="376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BA" sz="2000" dirty="0">
                <a:latin typeface="+mj-lt"/>
                <a:cs typeface="Times New Roman" pitchFamily="18" charset="0"/>
              </a:rPr>
              <a:t>...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652713" y="2989263"/>
            <a:ext cx="327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BA" sz="2800" dirty="0">
                <a:latin typeface="+mj-lt"/>
                <a:cs typeface="Times New Roman" pitchFamily="18" charset="0"/>
              </a:rPr>
              <a:t>Mogući indikatori za</a:t>
            </a:r>
            <a:r>
              <a:rPr lang="sr-Latn-BA" sz="2400" dirty="0">
                <a:latin typeface="+mj-lt"/>
                <a:cs typeface="Times New Roman" pitchFamily="18" charset="0"/>
              </a:rPr>
              <a:t>: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207000" y="3473450"/>
            <a:ext cx="28241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BA" sz="2400" dirty="0">
                <a:latin typeface="+mn-lt"/>
                <a:cs typeface="Times New Roman" pitchFamily="18" charset="0"/>
              </a:rPr>
              <a:t>Zadovoljstvo životom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714875" y="4143375"/>
            <a:ext cx="432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BA" sz="2000" dirty="0">
                <a:latin typeface="+mj-lt"/>
                <a:cs typeface="Times New Roman" pitchFamily="18" charset="0"/>
              </a:rPr>
              <a:t>Zadovoljstvo ličnim emotivnim životom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714875" y="4500563"/>
            <a:ext cx="3916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BA" sz="2000" dirty="0">
                <a:latin typeface="+mn-lt"/>
                <a:cs typeface="Times New Roman" pitchFamily="18" charset="0"/>
              </a:rPr>
              <a:t>Zadovoljstvo aktualizacijom u poslu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718050" y="4886325"/>
            <a:ext cx="363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BA" sz="2000" dirty="0">
                <a:latin typeface="+mn-lt"/>
                <a:cs typeface="Times New Roman" pitchFamily="18" charset="0"/>
              </a:rPr>
              <a:t>Zadovoljstvo socijalnim statusom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691063" y="5221288"/>
            <a:ext cx="3309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BA" sz="2000" dirty="0">
                <a:latin typeface="+mn-lt"/>
                <a:cs typeface="Times New Roman" pitchFamily="18" charset="0"/>
              </a:rPr>
              <a:t>Generalna životna orijentacija</a:t>
            </a:r>
          </a:p>
          <a:p>
            <a:pPr eaLnBrk="1" hangingPunct="1">
              <a:defRPr/>
            </a:pPr>
            <a:r>
              <a:rPr lang="sr-Latn-BA" sz="2000" dirty="0">
                <a:latin typeface="+mn-lt"/>
                <a:cs typeface="Times New Roman" pitchFamily="18" charset="0"/>
              </a:rPr>
              <a:t>(optimizam/pesimizam)</a:t>
            </a:r>
          </a:p>
        </p:txBody>
      </p:sp>
      <p:sp>
        <p:nvSpPr>
          <p:cNvPr id="34832" name="TextBox 19"/>
          <p:cNvSpPr txBox="1">
            <a:spLocks noChangeArrowheads="1"/>
          </p:cNvSpPr>
          <p:nvPr/>
        </p:nvSpPr>
        <p:spPr bwMode="auto">
          <a:xfrm>
            <a:off x="4714875" y="5886450"/>
            <a:ext cx="1214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Latn-BA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</p:txBody>
      </p:sp>
      <p:sp>
        <p:nvSpPr>
          <p:cNvPr id="14352" name="TextBox 20"/>
          <p:cNvSpPr txBox="1">
            <a:spLocks noChangeArrowheads="1"/>
          </p:cNvSpPr>
          <p:nvPr/>
        </p:nvSpPr>
        <p:spPr bwMode="auto">
          <a:xfrm>
            <a:off x="285750" y="1625600"/>
            <a:ext cx="6216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BA" sz="2800" dirty="0">
                <a:latin typeface="+mj-lt"/>
              </a:rPr>
              <a:t>Neke varijable se lako prevode u pitanja </a:t>
            </a:r>
          </a:p>
          <a:p>
            <a:pPr eaLnBrk="1" hangingPunct="1">
              <a:defRPr/>
            </a:pPr>
            <a:r>
              <a:rPr lang="sr-Latn-BA" sz="2400" i="1" dirty="0">
                <a:latin typeface="+mj-lt"/>
              </a:rPr>
              <a:t>Npr. pol, uzrast...</a:t>
            </a:r>
          </a:p>
          <a:p>
            <a:pPr eaLnBrk="1" hangingPunct="1">
              <a:defRPr/>
            </a:pPr>
            <a:r>
              <a:rPr lang="sr-Latn-BA" sz="2800" dirty="0">
                <a:latin typeface="+mj-lt"/>
              </a:rPr>
              <a:t>Ali neke druge nisu tako jednostavne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BA" altLang="en-US" sz="4000" b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Formulacija pitanja – problemi</a:t>
            </a:r>
          </a:p>
        </p:txBody>
      </p:sp>
      <p:sp>
        <p:nvSpPr>
          <p:cNvPr id="36867" name="Content Placeholder 11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cs typeface="Times New Roman" panose="02020603050405020304" pitchFamily="18" charset="0"/>
              </a:rPr>
              <a:t> </a:t>
            </a:r>
            <a:r>
              <a:rPr lang="sr-Latn-CS" altLang="en-US">
                <a:cs typeface="Times New Roman" panose="02020603050405020304" pitchFamily="18" charset="0"/>
              </a:rPr>
              <a:t>Problemi smisla – šta pitamo?</a:t>
            </a:r>
          </a:p>
          <a:p>
            <a:pPr lvl="1" eaLnBrk="1" hangingPunct="1">
              <a:lnSpc>
                <a:spcPct val="12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800">
                <a:cs typeface="Times New Roman" panose="02020603050405020304" pitchFamily="18" charset="0"/>
              </a:rPr>
              <a:t> </a:t>
            </a:r>
            <a:r>
              <a:rPr lang="sr-Latn-CS" altLang="en-US" sz="1800">
                <a:cs typeface="Times New Roman" panose="02020603050405020304" pitchFamily="18" charset="0"/>
              </a:rPr>
              <a:t>Informisanost – očekujemo da ispitanik zna o temi</a:t>
            </a:r>
          </a:p>
          <a:p>
            <a:pPr lvl="1" eaLnBrk="1" hangingPunct="1">
              <a:lnSpc>
                <a:spcPct val="12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800">
                <a:cs typeface="Times New Roman" panose="02020603050405020304" pitchFamily="18" charset="0"/>
              </a:rPr>
              <a:t> </a:t>
            </a:r>
            <a:r>
              <a:rPr lang="sr-Latn-CS" altLang="en-US" sz="1800">
                <a:cs typeface="Times New Roman" panose="02020603050405020304" pitchFamily="18" charset="0"/>
              </a:rPr>
              <a:t>Nepoznate reči – stručni termini, neprecizni, svakodnevni termini</a:t>
            </a:r>
          </a:p>
          <a:p>
            <a:pPr lvl="1" eaLnBrk="1" hangingPunct="1">
              <a:lnSpc>
                <a:spcPct val="12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800">
                <a:cs typeface="Times New Roman" panose="02020603050405020304" pitchFamily="18" charset="0"/>
              </a:rPr>
              <a:t> </a:t>
            </a:r>
            <a:r>
              <a:rPr lang="sr-Latn-CS" altLang="en-US" sz="1800">
                <a:cs typeface="Times New Roman" panose="02020603050405020304" pitchFamily="18" charset="0"/>
              </a:rPr>
              <a:t>Referentni okvir</a:t>
            </a:r>
          </a:p>
          <a:p>
            <a:pPr lvl="1" eaLnBrk="1" hangingPunct="1">
              <a:lnSpc>
                <a:spcPct val="12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800">
                <a:cs typeface="Times New Roman" panose="02020603050405020304" pitchFamily="18" charset="0"/>
              </a:rPr>
              <a:t> </a:t>
            </a:r>
            <a:r>
              <a:rPr lang="sr-Latn-CS" altLang="en-US" sz="1800">
                <a:cs typeface="Times New Roman" panose="02020603050405020304" pitchFamily="18" charset="0"/>
              </a:rPr>
              <a:t>Socijalna poželjnost</a:t>
            </a: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endParaRPr lang="sr-Latn-CS" altLang="en-US"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cs typeface="Times New Roman" panose="02020603050405020304" pitchFamily="18" charset="0"/>
              </a:rPr>
              <a:t> </a:t>
            </a:r>
            <a:r>
              <a:rPr lang="sr-Latn-CS" altLang="en-US">
                <a:cs typeface="Times New Roman" panose="02020603050405020304" pitchFamily="18" charset="0"/>
              </a:rPr>
              <a:t>Problemi verbalne formulacije – kako pitamo?</a:t>
            </a:r>
          </a:p>
          <a:p>
            <a:pPr lvl="1" eaLnBrk="1" hangingPunct="1">
              <a:lnSpc>
                <a:spcPct val="12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r-Latn-CS" altLang="en-US" sz="1800">
                <a:cs typeface="Times New Roman" panose="02020603050405020304" pitchFamily="18" charset="0"/>
              </a:rPr>
              <a:t>Zatvorena</a:t>
            </a:r>
            <a:r>
              <a:rPr lang="en-GB" altLang="en-US" sz="1800">
                <a:cs typeface="Times New Roman" panose="02020603050405020304" pitchFamily="18" charset="0"/>
              </a:rPr>
              <a:t>/</a:t>
            </a:r>
            <a:r>
              <a:rPr lang="sr-Latn-CS" altLang="en-US" sz="1800">
                <a:cs typeface="Times New Roman" panose="02020603050405020304" pitchFamily="18" charset="0"/>
              </a:rPr>
              <a:t>otvorena pitanja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Title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BA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Vrste pitanja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41300" y="1779588"/>
            <a:ext cx="4038600" cy="739775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buFont typeface="Arial" charset="0"/>
              <a:buNone/>
              <a:defRPr/>
            </a:pPr>
            <a:r>
              <a:rPr lang="sr-Latn-BA" sz="28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Zatvorena pitanja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71563" y="2143125"/>
            <a:ext cx="171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r-Latn-BA" sz="2000" dirty="0">
                <a:latin typeface="+mn-lt"/>
                <a:cs typeface="Times New Roman" pitchFamily="18" charset="0"/>
              </a:rPr>
              <a:t>ZA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29125" y="2119313"/>
            <a:ext cx="952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BA" sz="2000" dirty="0">
                <a:latin typeface="+mn-lt"/>
                <a:cs typeface="Times New Roman" pitchFamily="18" charset="0"/>
              </a:rPr>
              <a:t>PROTIV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5750" y="2643188"/>
            <a:ext cx="3571875" cy="20320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latin typeface="+mn-lt"/>
                <a:cs typeface="Times New Roman" pitchFamily="18" charset="0"/>
              </a:rPr>
              <a:t>1. Ekonomičnost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latin typeface="+mn-lt"/>
                <a:cs typeface="Times New Roman" pitchFamily="18" charset="0"/>
              </a:rPr>
              <a:t>(za odgovaranje i obradu)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latin typeface="+mn-lt"/>
                <a:cs typeface="Times New Roman" pitchFamily="18" charset="0"/>
              </a:rPr>
              <a:t>2. Usmeravaju na referentni okvir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latin typeface="+mn-lt"/>
                <a:cs typeface="Times New Roman" pitchFamily="18" charset="0"/>
              </a:rPr>
              <a:t>3. Kategorišu odgovore u skladu sa ciljevima istraživanja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latin typeface="+mn-lt"/>
                <a:cs typeface="Times New Roman" pitchFamily="18" charset="0"/>
              </a:rPr>
              <a:t>4. Nema nepreciznih i neodređenih odgovora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114800" y="2590800"/>
            <a:ext cx="4572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r-Latn-CS" dirty="0">
                <a:latin typeface="+mn-lt"/>
                <a:cs typeface="Times New Roman" pitchFamily="18" charset="0"/>
              </a:rPr>
              <a:t>1. Podstiču veštačko opredeljivanje (i ako nema stav ili ne zna)</a:t>
            </a:r>
          </a:p>
          <a:p>
            <a:pPr eaLnBrk="1" hangingPunct="1">
              <a:defRPr/>
            </a:pPr>
            <a:r>
              <a:rPr lang="sr-Latn-CS" dirty="0">
                <a:latin typeface="+mn-lt"/>
                <a:cs typeface="Times New Roman" pitchFamily="18" charset="0"/>
              </a:rPr>
              <a:t>2. Ponuđeni odgovori neadekvatni ili nedovoljni</a:t>
            </a:r>
          </a:p>
          <a:p>
            <a:pPr eaLnBrk="1" hangingPunct="1">
              <a:defRPr/>
            </a:pPr>
            <a:r>
              <a:rPr lang="sr-Latn-CS" dirty="0">
                <a:latin typeface="+mn-lt"/>
                <a:cs typeface="Times New Roman" pitchFamily="18" charset="0"/>
              </a:rPr>
              <a:t>(Ispitanik izabere najpribližniju alternativu, a mi je tretiramo kao autentičan stav)</a:t>
            </a:r>
          </a:p>
          <a:p>
            <a:pPr eaLnBrk="1" hangingPunct="1">
              <a:defRPr/>
            </a:pPr>
            <a:r>
              <a:rPr lang="sr-Latn-CS" dirty="0">
                <a:latin typeface="+mn-lt"/>
                <a:cs typeface="Times New Roman" pitchFamily="18" charset="0"/>
              </a:rPr>
              <a:t>3. Isti odgovor, različito značenje za razne ispitanike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41300" y="4889500"/>
            <a:ext cx="2635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BA" sz="2800" u="sng" dirty="0">
                <a:latin typeface="+mj-lt"/>
                <a:cs typeface="Times New Roman" pitchFamily="18" charset="0"/>
              </a:rPr>
              <a:t>Otvorena pitanja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8900" y="5429250"/>
            <a:ext cx="4816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dirty="0">
                <a:latin typeface="+mn-lt"/>
                <a:cs typeface="Times New Roman" pitchFamily="18" charset="0"/>
              </a:rPr>
              <a:t>1. U eksplorativnim i preliminarnim istraživanjima</a:t>
            </a:r>
          </a:p>
          <a:p>
            <a:pPr eaLnBrk="1" hangingPunct="1">
              <a:defRPr/>
            </a:pPr>
            <a:r>
              <a:rPr lang="sr-Latn-CS" dirty="0">
                <a:latin typeface="+mn-lt"/>
                <a:cs typeface="Times New Roman" pitchFamily="18" charset="0"/>
              </a:rPr>
              <a:t>2. Kada je cilj kvalitativna analiza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Title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BA" altLang="en-US" sz="4000" b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Vrste zatvorenih pitanja</a:t>
            </a:r>
          </a:p>
        </p:txBody>
      </p:sp>
      <p:sp>
        <p:nvSpPr>
          <p:cNvPr id="40963" name="Content Placeholder 3"/>
          <p:cNvSpPr>
            <a:spLocks noGrp="1"/>
          </p:cNvSpPr>
          <p:nvPr>
            <p:ph sz="half" idx="1"/>
          </p:nvPr>
        </p:nvSpPr>
        <p:spPr>
          <a:xfrm>
            <a:off x="285750" y="1689100"/>
            <a:ext cx="4038600" cy="5969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sr-Latn-BA" altLang="en-US">
                <a:cs typeface="Times New Roman" panose="02020603050405020304" pitchFamily="18" charset="0"/>
              </a:rPr>
              <a:t>Zatvorena pitanja - vrste: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28688" y="2286000"/>
            <a:ext cx="1924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BA" sz="2400" dirty="0">
                <a:latin typeface="+mn-lt"/>
                <a:cs typeface="Times New Roman" pitchFamily="18" charset="0"/>
              </a:rPr>
              <a:t>a. Dihotomna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28688" y="2786063"/>
            <a:ext cx="2466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BA" sz="2400" dirty="0">
                <a:latin typeface="+mn-lt"/>
                <a:cs typeface="Times New Roman" pitchFamily="18" charset="0"/>
              </a:rPr>
              <a:t>b. Višestruki izbor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57188" y="3683000"/>
            <a:ext cx="7929562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r-Latn-CS" sz="2000" dirty="0">
                <a:latin typeface="+mn-lt"/>
                <a:cs typeface="Times New Roman" pitchFamily="18" charset="0"/>
              </a:rPr>
              <a:t>Voditi računa!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sr-Latn-CS" sz="2000" dirty="0">
                <a:latin typeface="+mn-lt"/>
                <a:cs typeface="Times New Roman" pitchFamily="18" charset="0"/>
              </a:rPr>
              <a:t>Bez indikacija o tačnom odgovoru (najduži, najkraći, srednja vrednost)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sr-Latn-CS" sz="2000" dirty="0">
                <a:latin typeface="+mn-lt"/>
                <a:cs typeface="Times New Roman" pitchFamily="18" charset="0"/>
              </a:rPr>
              <a:t>Kraj i početak liste (nije mesto za socijalno poželjne odgovore)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sr-Latn-CS" sz="2000" dirty="0">
                <a:latin typeface="+mn-lt"/>
                <a:cs typeface="Times New Roman" pitchFamily="18" charset="0"/>
              </a:rPr>
              <a:t> Ponuditi i odgovor “Nešto drugo. Šta?”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sr-Latn-CS" sz="2000" dirty="0">
                <a:latin typeface="+mn-lt"/>
                <a:cs typeface="Times New Roman" pitchFamily="18" charset="0"/>
              </a:rPr>
              <a:t>Kategorije se ne preklapaju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sr-Latn-CS" sz="2000" dirty="0">
                <a:latin typeface="+mn-lt"/>
                <a:cs typeface="Times New Roman" pitchFamily="18" charset="0"/>
              </a:rPr>
              <a:t>Adekvatan broj odgovora (do pet, šest)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sr-Latn-CS" sz="2000" dirty="0">
                <a:latin typeface="+mn-lt"/>
                <a:cs typeface="Times New Roman" pitchFamily="18" charset="0"/>
              </a:rPr>
              <a:t>Uputstvo za odgovaranje (jedan ili više)</a:t>
            </a:r>
          </a:p>
        </p:txBody>
      </p:sp>
      <p:sp>
        <p:nvSpPr>
          <p:cNvPr id="10" name="Left Arrow 9"/>
          <p:cNvSpPr/>
          <p:nvPr/>
        </p:nvSpPr>
        <p:spPr>
          <a:xfrm>
            <a:off x="3571875" y="2428875"/>
            <a:ext cx="571500" cy="214313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BA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0" y="2286000"/>
            <a:ext cx="3643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r-Latn-BA" sz="2000" dirty="0">
                <a:latin typeface="+mn-lt"/>
                <a:cs typeface="Times New Roman" pitchFamily="18" charset="0"/>
              </a:rPr>
              <a:t>Ispituju samo valencu ne i intenzitet stava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itchFamily="18" charset="0"/>
              </a:rPr>
              <a:t>Utvrđivanje redosleda pitanja i izgleda upitnika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5059" name="Content Placeholder 5"/>
          <p:cNvSpPr>
            <a:spLocks noGrp="1"/>
          </p:cNvSpPr>
          <p:nvPr>
            <p:ph sz="half" idx="1"/>
          </p:nvPr>
        </p:nvSpPr>
        <p:spPr>
          <a:xfrm>
            <a:off x="404813" y="1828800"/>
            <a:ext cx="8229600" cy="4933950"/>
          </a:xfrm>
        </p:spPr>
        <p:txBody>
          <a:bodyPr>
            <a:sp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sr-Latn-CS" altLang="en-US" b="1" dirty="0">
                <a:cs typeface="Times New Roman" pitchFamily="18" charset="0"/>
              </a:rPr>
              <a:t>A. Psihološka strategija rasporeda pitanja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sr-Latn-CS" altLang="en-US" dirty="0">
                <a:cs typeface="Times New Roman" pitchFamily="18" charset="0"/>
              </a:rPr>
              <a:t>Ideja: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sr-Latn-CS" altLang="en-US" dirty="0">
                <a:cs typeface="Times New Roman" pitchFamily="18" charset="0"/>
              </a:rPr>
              <a:t>motivisati ispitanika za rad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sr-Latn-CS" altLang="en-US" dirty="0">
                <a:cs typeface="Times New Roman" pitchFamily="18" charset="0"/>
              </a:rPr>
              <a:t>zadržati motivaciju</a:t>
            </a:r>
          </a:p>
          <a:p>
            <a:pPr eaLnBrk="1" hangingPunct="1">
              <a:buFont typeface="Arial" charset="0"/>
              <a:buNone/>
              <a:defRPr/>
            </a:pPr>
            <a:endParaRPr lang="sr-Latn-CS" altLang="en-US" dirty="0"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sr-Latn-CS" altLang="en-US" dirty="0">
                <a:cs typeface="Times New Roman" pitchFamily="18" charset="0"/>
              </a:rPr>
              <a:t>Sugestije za redosled pitanja: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sr-Latn-CS" altLang="en-US" dirty="0">
                <a:cs typeface="Times New Roman" pitchFamily="18" charset="0"/>
              </a:rPr>
              <a:t>Postepen prelaz od lakših ka težim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sr-Latn-CS" altLang="en-US" dirty="0">
                <a:cs typeface="Times New Roman" pitchFamily="18" charset="0"/>
              </a:rPr>
              <a:t>Dobro pozicionirati emotivno osetljiva pitanja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sr-Latn-CS" altLang="en-US" dirty="0">
                <a:cs typeface="Times New Roman" pitchFamily="18" charset="0"/>
              </a:rPr>
              <a:t>Dozvoliti mogućnost objašnjenja stavova koji odstupaju od očekivanog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sr-Latn-CS" altLang="en-US" dirty="0">
                <a:cs typeface="Times New Roman" pitchFamily="18" charset="0"/>
              </a:rPr>
              <a:t>Pridržavati se sugestija za eliminisanje tendencije ka socijalnoj poželjnosti</a:t>
            </a:r>
          </a:p>
          <a:p>
            <a:pPr eaLnBrk="1" hangingPunct="1">
              <a:defRPr/>
            </a:pPr>
            <a:endParaRPr lang="sr-Latn-CS" alt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7338"/>
            <a:ext cx="8137525" cy="1449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itchFamily="18" charset="0"/>
              </a:rPr>
              <a:t>Utvrđivanje redosleda pitanja i izgleda upitnika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8382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sr-Latn-CS" altLang="en-US" b="1" dirty="0">
                <a:cs typeface="Times New Roman" pitchFamily="18" charset="0"/>
              </a:rPr>
              <a:t>B. Logička strategija rasporeda pitanja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sr-Latn-CS" altLang="en-US" dirty="0">
                <a:cs typeface="Times New Roman" pitchFamily="18" charset="0"/>
              </a:rPr>
              <a:t>Postupak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sr-Latn-CS" altLang="en-US" dirty="0">
                <a:cs typeface="Times New Roman" pitchFamily="18" charset="0"/>
              </a:rPr>
              <a:t>Levak (opšte → specifično)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sr-Latn-CS" altLang="en-US" dirty="0">
                <a:cs typeface="Times New Roman" pitchFamily="18" charset="0"/>
              </a:rPr>
              <a:t>Obrnuti levak (specifično →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sr-Latn-CS" altLang="en-US" dirty="0">
                <a:cs typeface="Times New Roman" pitchFamily="18" charset="0"/>
              </a:rPr>
              <a:t>opšte)</a:t>
            </a:r>
          </a:p>
          <a:p>
            <a:pPr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7338"/>
            <a:ext cx="8061325" cy="1449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40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Utvrđivanje redosleda pitanja i izgleda upitnika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68475"/>
            <a:ext cx="8229600" cy="4525963"/>
          </a:xfrm>
        </p:spPr>
        <p:txBody>
          <a:bodyPr rtlCol="0">
            <a:normAutofit fontScale="32500" lnSpcReduction="20000"/>
          </a:bodyPr>
          <a:lstStyle/>
          <a:p>
            <a:pPr marL="91440" indent="-9144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GALUPOV PLAN-KVINTAMENZIONALNI PLAN</a:t>
            </a:r>
            <a:endParaRPr lang="sr-Latn-CS" sz="5600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91440" indent="-9144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           </a:t>
            </a:r>
            <a:r>
              <a:rPr lang="en-US" sz="56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KOMBINACIJA PET KATEGORIJA PITANJA:</a:t>
            </a:r>
            <a:endParaRPr lang="en-US" sz="6400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914400" indent="-9144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FILTER PITANJA (MERENJE </a:t>
            </a:r>
            <a:r>
              <a:rPr lang="en-US" sz="5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INFORMISANOSTI</a:t>
            </a:r>
            <a:r>
              <a:rPr lang="en-US" sz="5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)</a:t>
            </a:r>
            <a:r>
              <a:rPr lang="sr-Latn-BA" sz="6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	</a:t>
            </a:r>
            <a:endParaRPr lang="en-US" sz="6400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1206500" lvl="1" indent="-9144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200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Da</a:t>
            </a:r>
            <a:r>
              <a:rPr lang="en-US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6200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li</a:t>
            </a:r>
            <a:r>
              <a:rPr lang="en-US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6200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ste</a:t>
            </a:r>
            <a:r>
              <a:rPr lang="en-US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6200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čuli</a:t>
            </a:r>
            <a:r>
              <a:rPr lang="en-US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6200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za</a:t>
            </a:r>
            <a:r>
              <a:rPr lang="en-US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sr-Latn-BA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eutanaziju</a:t>
            </a:r>
            <a:r>
              <a:rPr lang="en-US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?</a:t>
            </a:r>
          </a:p>
          <a:p>
            <a:pPr marL="914400" indent="-9144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OTVORENA</a:t>
            </a:r>
            <a:r>
              <a:rPr lang="en-US" sz="5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5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PITANJA</a:t>
            </a:r>
            <a:endParaRPr lang="en-US" sz="5600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1206500" lvl="1" indent="-9144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200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Šta</a:t>
            </a:r>
            <a:r>
              <a:rPr lang="en-US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6200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mislite</a:t>
            </a:r>
            <a:r>
              <a:rPr lang="en-US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o </a:t>
            </a:r>
            <a:r>
              <a:rPr lang="sr-Latn-BA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njoj</a:t>
            </a:r>
            <a:r>
              <a:rPr lang="en-US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?</a:t>
            </a:r>
          </a:p>
          <a:p>
            <a:pPr marL="1143000" indent="-11430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DIHOTOMNA</a:t>
            </a:r>
            <a:r>
              <a:rPr lang="en-US" sz="5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5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PITANJA</a:t>
            </a:r>
            <a:endParaRPr lang="en-US" sz="5600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1435100" lvl="1" indent="-11430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200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Kada</a:t>
            </a:r>
            <a:r>
              <a:rPr lang="en-US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bi sutra</a:t>
            </a:r>
            <a:r>
              <a:rPr lang="sr-Latn-BA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morali da se odlučite za zakon o legalizovanju, kako biste glasali</a:t>
            </a:r>
            <a:r>
              <a:rPr lang="en-US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?</a:t>
            </a:r>
          </a:p>
          <a:p>
            <a:pPr marL="914400" indent="-9144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PITANJA</a:t>
            </a:r>
            <a:r>
              <a:rPr lang="en-US" sz="5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ZAŠTO (</a:t>
            </a:r>
            <a:r>
              <a:rPr lang="en-US" sz="5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MERENJE</a:t>
            </a:r>
            <a:r>
              <a:rPr lang="en-US" sz="5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5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RAZLOGA</a:t>
            </a:r>
            <a:r>
              <a:rPr lang="en-US" sz="5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)</a:t>
            </a:r>
          </a:p>
          <a:p>
            <a:pPr marL="1206500" lvl="1" indent="-9144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200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Zašto</a:t>
            </a:r>
            <a:r>
              <a:rPr lang="en-US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6200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biste</a:t>
            </a:r>
            <a:r>
              <a:rPr lang="en-US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6200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tako</a:t>
            </a:r>
            <a:r>
              <a:rPr lang="en-US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6200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glasali</a:t>
            </a:r>
            <a:r>
              <a:rPr lang="en-US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?</a:t>
            </a:r>
          </a:p>
          <a:p>
            <a:pPr marL="914400" indent="-9144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PITANJA</a:t>
            </a:r>
            <a:r>
              <a:rPr lang="en-US" sz="5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ZA </a:t>
            </a:r>
            <a:r>
              <a:rPr lang="en-US" sz="5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MERENJE</a:t>
            </a:r>
            <a:r>
              <a:rPr lang="en-US" sz="5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5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INTENZITETA</a:t>
            </a:r>
            <a:endParaRPr lang="en-US" sz="5600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1206500" lvl="1" indent="-9144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U </a:t>
            </a:r>
            <a:r>
              <a:rPr lang="en-US" sz="6200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kojoj</a:t>
            </a:r>
            <a:r>
              <a:rPr lang="en-US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6200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meri</a:t>
            </a:r>
            <a:r>
              <a:rPr lang="en-US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6200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podržavate</a:t>
            </a:r>
            <a:r>
              <a:rPr lang="en-US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6200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svaki</a:t>
            </a:r>
            <a:r>
              <a:rPr lang="en-US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6200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aspekt</a:t>
            </a:r>
            <a:r>
              <a:rPr lang="en-US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sr-Latn-BA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eutanazije</a:t>
            </a:r>
            <a:r>
              <a:rPr lang="en-US" sz="62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?</a:t>
            </a:r>
          </a:p>
          <a:p>
            <a:pPr marL="1619250" lvl="2" indent="-11430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Latn-BA" sz="58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Legalizaciju</a:t>
            </a:r>
            <a:endParaRPr lang="en-US" sz="5800" i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1619250" lvl="2" indent="-11430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Latn-BA" sz="58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Ideju</a:t>
            </a:r>
            <a:endParaRPr lang="en-US" sz="5800" i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1619250" lvl="2" indent="-11430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Itd</a:t>
            </a:r>
            <a:r>
              <a:rPr lang="en-US" sz="58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...</a:t>
            </a:r>
          </a:p>
          <a:p>
            <a:pPr marL="91440" indent="-9144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Faze </a:t>
            </a:r>
            <a:r>
              <a:rPr lang="en-US" alt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naučnog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istraživanja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sr-Latn-R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Postavljanje hipoteza</a:t>
            </a:r>
          </a:p>
          <a:p>
            <a:pPr marL="384048" lvl="1" indent="-182880" eaLnBrk="1" fontAlgn="auto" hangingPunct="1">
              <a:buFont typeface="Arial" charset="0"/>
              <a:buChar char="•"/>
              <a:defRPr/>
            </a:pP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Hipoteza je nedokazana tvrdnja ili pretpostavka o postojanju neke pojave ili o povezanosti određenih pojava koja počiva na znanju, iskustvu ili logici</a:t>
            </a:r>
          </a:p>
          <a:p>
            <a:pPr marL="384048" lvl="1" indent="-182880" eaLnBrk="1" fontAlgn="auto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ksplorativna ili eksplikativna</a:t>
            </a:r>
          </a:p>
          <a:p>
            <a:pPr marL="384048" lvl="1" indent="-182880" eaLnBrk="1" fontAlgn="auto" hangingPunct="1"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sr-Latn-R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ulta</a:t>
            </a: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hipoteza</a:t>
            </a:r>
          </a:p>
          <a:p>
            <a:pPr marL="251968" indent="-342900"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sr-Latn-R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Objekti istraživanja</a:t>
            </a:r>
          </a:p>
          <a:p>
            <a:pPr marL="544068" lvl="1" indent="-342900"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Subjekti/ispitanici</a:t>
            </a:r>
          </a:p>
          <a:p>
            <a:pPr marL="544068" lvl="1" indent="-342900"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Stimulusi</a:t>
            </a:r>
            <a:r>
              <a:rPr lang="sr-Latn-R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/draži</a:t>
            </a:r>
            <a:endParaRPr lang="sr-Latn-R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 eaLnBrk="1" fontAlgn="auto" hangingPunct="1">
              <a:buFont typeface="+mj-lt"/>
              <a:buAutoNum type="arabicPeriod"/>
              <a:defRPr/>
            </a:pPr>
            <a:endParaRPr lang="sr-Latn-R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Font typeface="Arial" charset="0"/>
              <a:buChar char="•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Pilot testiranje i korekcija</a:t>
            </a:r>
            <a:endParaRPr lang="en-US" altLang="en-US" b="1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458200" cy="4297363"/>
          </a:xfrm>
        </p:spPr>
        <p:txBody>
          <a:bodyPr rtlCol="0">
            <a:normAutofit fontScale="70000" lnSpcReduction="20000"/>
          </a:bodyPr>
          <a:lstStyle/>
          <a:p>
            <a:pPr marL="91440" indent="-9144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BA" sz="29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Tipični pokazatelji da nešto ne valja s upitnikom:</a:t>
            </a:r>
            <a:endParaRPr lang="sr-Latn-CS" sz="2900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sr-Latn-CS" sz="29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Odgovori se ne slažu sa poznatom ili očekivanom distribucijom</a:t>
            </a:r>
          </a:p>
          <a:p>
            <a:pPr marL="806450" lvl="1" indent="-5143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Latn-CS" sz="27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revolucionarno otkriće (1%)</a:t>
            </a:r>
            <a:endParaRPr lang="en-US" sz="2700" i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806450" lvl="1" indent="-5143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Latn-CS" sz="29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napravili smo grešku (99%):definisanje, operacionalizacija varijabli, uzorak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sr-Latn-CS" sz="29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Odgovori tipa sve ili ništa</a:t>
            </a:r>
            <a:endParaRPr lang="en-US" sz="2900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806450" lvl="1" indent="-5143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Latn-CS" sz="27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ekstremna greška socijalno poželjne formulacije</a:t>
            </a:r>
            <a:endParaRPr lang="en-US" sz="2700" i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806450" lvl="1" indent="-5143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Latn-CS" sz="29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previše gruba kategorizacija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sr-Latn-CS" sz="29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Veliki broj “ne znam”-”ne razumem”</a:t>
            </a:r>
            <a:endParaRPr lang="en-US" sz="2900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806450" lvl="1" indent="-5143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Latn-CS" sz="27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otpor ili nerazumevanje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sr-Latn-CS" sz="29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Veliki broj odbijanja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sr-Latn-CS" sz="29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Veliki broj primedbi ili dopisivanja</a:t>
            </a:r>
            <a:endParaRPr lang="en-US" sz="2900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806450" lvl="1" indent="-5143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Latn-CS" sz="27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alternative neadekvatne, uvek ostaviti opciju “Drugo, šta?”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sr-Latn-CS" sz="29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Odgovori variraju u zavisnosti od redosleda pitanja ili ponuđenih odgovora</a:t>
            </a:r>
          </a:p>
          <a:p>
            <a:pPr marL="91440" indent="-91440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Polu</a:t>
            </a:r>
            <a:r>
              <a:rPr lang="sr-Latn-CS" altLang="en-US" b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direktne tehnike</a:t>
            </a:r>
            <a:endParaRPr lang="en-US" altLang="en-US" b="1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sr-Latn-CS" altLang="en-US">
                <a:cs typeface="Times New Roman" panose="02020603050405020304" pitchFamily="18" charset="0"/>
              </a:rPr>
              <a:t>Određivanje mesta pojedinca na lestvici u pogledu posedovanja i razvijenosti određene osobine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r-Latn-CS" altLang="en-US"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>
                <a:cs typeface="Times New Roman" panose="02020603050405020304" pitchFamily="18" charset="0"/>
              </a:rPr>
              <a:t>Određujemo indikatore stava</a:t>
            </a:r>
          </a:p>
          <a:p>
            <a:pPr eaLnBrk="1" hangingPunct="1"/>
            <a:r>
              <a:rPr lang="sr-Latn-CS" altLang="en-US">
                <a:cs typeface="Times New Roman" panose="02020603050405020304" pitchFamily="18" charset="0"/>
              </a:rPr>
              <a:t>Dobijemo specifične reakcije</a:t>
            </a:r>
          </a:p>
          <a:p>
            <a:pPr eaLnBrk="1" hangingPunct="1"/>
            <a:r>
              <a:rPr lang="sr-Latn-CS" altLang="en-US">
                <a:cs typeface="Times New Roman" panose="02020603050405020304" pitchFamily="18" charset="0"/>
              </a:rPr>
              <a:t>Izvodimo zaključak o stavu</a:t>
            </a:r>
            <a:endParaRPr lang="en-US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altLang="en-US" b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Likertova skala procene</a:t>
            </a:r>
            <a:endParaRPr lang="en-US" altLang="en-US" b="1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sr-Latn-BA" altLang="en-US">
                <a:cs typeface="Times New Roman" panose="02020603050405020304" pitchFamily="18" charset="0"/>
              </a:rPr>
              <a:t>Lista tvrdnji</a:t>
            </a: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None/>
            </a:pPr>
            <a:endParaRPr lang="sr-Latn-BA" altLang="en-US"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sr-Latn-BA" altLang="en-US">
                <a:cs typeface="Times New Roman" panose="02020603050405020304" pitchFamily="18" charset="0"/>
              </a:rPr>
              <a:t>5-stepena skala (ne)slaganja ili drugi vid gradacije</a:t>
            </a:r>
          </a:p>
          <a:p>
            <a:pPr eaLnBrk="1" hangingPunct="1">
              <a:spcAft>
                <a:spcPct val="0"/>
              </a:spcAft>
            </a:pPr>
            <a:endParaRPr lang="sr-Latn-BA" altLang="en-US"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sr-Latn-BA" altLang="en-US">
                <a:cs typeface="Times New Roman" panose="02020603050405020304" pitchFamily="18" charset="0"/>
              </a:rPr>
              <a:t>Stav = zbir poena ispitanika na svim tvrdnjama</a:t>
            </a:r>
          </a:p>
          <a:p>
            <a:pPr eaLnBrk="1" hangingPunct="1">
              <a:spcAft>
                <a:spcPct val="0"/>
              </a:spcAft>
            </a:pPr>
            <a:endParaRPr lang="sr-Latn-BA" altLang="en-US">
              <a:cs typeface="Times New Roman" panose="02020603050405020304" pitchFamily="18" charset="0"/>
            </a:endParaRP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sr-Latn-BA" altLang="en-US" b="1">
                <a:cs typeface="Times New Roman" panose="02020603050405020304" pitchFamily="18" charset="0"/>
              </a:rPr>
              <a:t>Prednosti:</a:t>
            </a:r>
          </a:p>
          <a:p>
            <a:pPr eaLnBrk="1" hangingPunct="1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cs typeface="Times New Roman" panose="02020603050405020304" pitchFamily="18" charset="0"/>
              </a:rPr>
              <a:t> </a:t>
            </a:r>
            <a:r>
              <a:rPr lang="sr-Latn-BA" altLang="en-US">
                <a:cs typeface="Times New Roman" panose="02020603050405020304" pitchFamily="18" charset="0"/>
              </a:rPr>
              <a:t>Jednostavna i brza konstrukcija/obrada</a:t>
            </a:r>
          </a:p>
          <a:p>
            <a:pPr eaLnBrk="1" hangingPunct="1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cs typeface="Times New Roman" panose="02020603050405020304" pitchFamily="18" charset="0"/>
              </a:rPr>
              <a:t> </a:t>
            </a:r>
            <a:r>
              <a:rPr lang="sr-Latn-BA" altLang="en-US">
                <a:cs typeface="Times New Roman" panose="02020603050405020304" pitchFamily="18" charset="0"/>
              </a:rPr>
              <a:t>Široko primenljiva</a:t>
            </a: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842963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BA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Indirektne tehnike 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sz="half" idx="1"/>
          </p:nvPr>
        </p:nvSpPr>
        <p:spPr>
          <a:xfrm>
            <a:off x="946150" y="1871663"/>
            <a:ext cx="6543675" cy="22574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sr-Latn-BA" altLang="en-US">
                <a:cs typeface="Times New Roman" panose="02020603050405020304" pitchFamily="18" charset="0"/>
              </a:rPr>
              <a:t>Imamo dobre direktne i poludirektne tehnike - šta će nam</a:t>
            </a:r>
            <a:r>
              <a:rPr lang="en-GB" altLang="en-US">
                <a:cs typeface="Times New Roman" panose="02020603050405020304" pitchFamily="18" charset="0"/>
              </a:rPr>
              <a:t> </a:t>
            </a:r>
            <a:r>
              <a:rPr lang="sr-Latn-BA" altLang="en-US">
                <a:cs typeface="Times New Roman" panose="02020603050405020304" pitchFamily="18" charset="0"/>
              </a:rPr>
              <a:t>indirektne?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71625" y="3000375"/>
            <a:ext cx="3190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sr-Latn-BA" sz="2800" b="1" dirty="0">
                <a:latin typeface="+mn-lt"/>
              </a:rPr>
              <a:t>  </a:t>
            </a:r>
            <a:r>
              <a:rPr lang="sr-Latn-BA" sz="2800" dirty="0">
                <a:latin typeface="+mn-lt"/>
                <a:cs typeface="Times New Roman" pitchFamily="18" charset="0"/>
              </a:rPr>
              <a:t>Društveni pritisak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71625" y="3857625"/>
            <a:ext cx="591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sr-Latn-BA" sz="2800" dirty="0">
                <a:latin typeface="+mn-lt"/>
              </a:rPr>
              <a:t>  </a:t>
            </a:r>
            <a:r>
              <a:rPr lang="sr-Latn-BA" sz="2800" dirty="0">
                <a:latin typeface="+mn-lt"/>
                <a:cs typeface="Times New Roman" pitchFamily="18" charset="0"/>
              </a:rPr>
              <a:t>Problem da se iskaže stav (npr. deca)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00200" y="4724400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sr-Latn-BA" sz="2800" dirty="0">
                <a:latin typeface="+mn-lt"/>
                <a:cs typeface="Times New Roman" pitchFamily="18" charset="0"/>
              </a:rPr>
              <a:t>  Eksperiment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 build="allAtOnce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Test</a:t>
            </a:r>
          </a:p>
        </p:txBody>
      </p:sp>
      <p:sp>
        <p:nvSpPr>
          <p:cNvPr id="5120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/>
              <a:t> Standardizovan merni instrument kojim se meri uzorak ponašanja koji dobro reprezentuje neku psihološku osobinu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/>
              <a:t> Postupak standardizacije – utvrđivanje normi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/>
              <a:t>Osnovne metrijske karakteristike testova:</a:t>
            </a:r>
          </a:p>
          <a:p>
            <a:pPr lvl="1" eaLnBrk="1" hangingPunct="1"/>
            <a:r>
              <a:rPr lang="en-US" altLang="en-US" sz="1800"/>
              <a:t>Validnost (valjanost)</a:t>
            </a:r>
          </a:p>
          <a:p>
            <a:pPr lvl="1" eaLnBrk="1" hangingPunct="1"/>
            <a:r>
              <a:rPr lang="en-US" altLang="en-US" sz="1800"/>
              <a:t>Relijabilnost (pouzdanost)</a:t>
            </a:r>
          </a:p>
          <a:p>
            <a:pPr lvl="1" eaLnBrk="1" hangingPunct="1"/>
            <a:r>
              <a:rPr lang="en-US" altLang="en-US" sz="1800"/>
              <a:t>Diskriminativnost (osetljivost)</a:t>
            </a:r>
          </a:p>
          <a:p>
            <a:pPr lvl="1" eaLnBrk="1" hangingPunct="1"/>
            <a:r>
              <a:rPr lang="en-US" altLang="en-US" sz="1800"/>
              <a:t>Objektivnost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736725"/>
            <a:ext cx="8229600" cy="4389438"/>
          </a:xfrm>
        </p:spPr>
        <p:txBody>
          <a:bodyPr rtlCol="0">
            <a:normAutofit fontScale="92500" lnSpcReduction="20000"/>
          </a:bodyPr>
          <a:lstStyle/>
          <a:p>
            <a:pPr marL="91440" indent="-91440" eaLnBrk="1" fontAlgn="auto" hangingPunct="1">
              <a:defRPr/>
            </a:pP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Prema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nameni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384048" lvl="1" indent="-182880" eaLnBrk="1" fontAlgn="auto" hangingPunct="1">
              <a:defRPr/>
            </a:pP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Testovi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sposobnosti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4048" lvl="1" indent="-182880" eaLnBrk="1" fontAlgn="auto" hangingPunct="1">
              <a:defRPr/>
            </a:pP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Testovi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ličnosti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4048" lvl="1" indent="-182880" eaLnBrk="1" fontAlgn="auto" hangingPunct="1">
              <a:defRPr/>
            </a:pP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Testovi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znanja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Prema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načinu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zadavanja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384048" lvl="1" indent="-182880" eaLnBrk="1" fontAlgn="auto" hangingPunct="1">
              <a:defRPr/>
            </a:pP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Individualni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4048" lvl="1" indent="-182880" eaLnBrk="1" fontAlgn="auto" hangingPunct="1">
              <a:defRPr/>
            </a:pP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Grupni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Prema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vrsti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funkcija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koje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zahvataju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384048" lvl="1" indent="-182880" eaLnBrk="1" fontAlgn="auto" hangingPunct="1">
              <a:defRPr/>
            </a:pP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Verbalni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4048" lvl="1" indent="-182880" eaLnBrk="1" fontAlgn="auto" hangingPunct="1">
              <a:defRPr/>
            </a:pP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Neverbalni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manipulativni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91440" indent="-91440" eaLnBrk="1" fontAlgn="auto" hangingPunct="1">
              <a:defRPr/>
            </a:pP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Prema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tipu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384048" lvl="1" indent="-182880" eaLnBrk="1" fontAlgn="auto" hangingPunct="1">
              <a:defRPr/>
            </a:pP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Testovi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brzine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4048" lvl="1" indent="-182880" eaLnBrk="1" fontAlgn="auto" hangingPunct="1">
              <a:defRPr/>
            </a:pP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Testovi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snage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4048" lvl="1" indent="-182880" eaLnBrk="1" fontAlgn="auto" hangingPunct="1">
              <a:defRPr/>
            </a:pPr>
            <a:endParaRPr lang="en-US" alt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BA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itchFamily="18" charset="0"/>
              </a:rPr>
              <a:t>Projektivne tehnike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1963" y="1968500"/>
            <a:ext cx="7686675" cy="15430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sr-Latn-BA" altLang="en-US">
                <a:cs typeface="Times New Roman" panose="02020603050405020304" pitchFamily="18" charset="0"/>
              </a:rPr>
              <a:t>Pretpostavka  - kada struktuiramo ili dovršavamo nepotpun ili nejasan materijal projektujemo svoje osobine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3" y="3143250"/>
            <a:ext cx="4000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sr-Latn-BA" sz="2400" b="1" dirty="0">
                <a:latin typeface="Calibri" pitchFamily="34" charset="0"/>
              </a:rPr>
              <a:t>  </a:t>
            </a:r>
            <a:r>
              <a:rPr lang="sr-Latn-BA" sz="2400" dirty="0">
                <a:latin typeface="+mn-lt"/>
                <a:cs typeface="Times New Roman" pitchFamily="18" charset="0"/>
              </a:rPr>
              <a:t>Roršarhove mrlje</a:t>
            </a:r>
          </a:p>
          <a:p>
            <a:pPr eaLnBrk="1" hangingPunct="1">
              <a:defRPr/>
            </a:pPr>
            <a:endParaRPr lang="sr-Latn-BA" sz="2400" b="1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3657600"/>
            <a:ext cx="930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sr-Latn-BA" sz="2400" b="1" dirty="0">
                <a:latin typeface="+mn-lt"/>
              </a:rPr>
              <a:t>  </a:t>
            </a:r>
            <a:r>
              <a:rPr lang="sr-Latn-BA" sz="2400" dirty="0">
                <a:latin typeface="+mn-lt"/>
                <a:cs typeface="Times New Roman" pitchFamily="18" charset="0"/>
              </a:rPr>
              <a:t>TAT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3810000"/>
            <a:ext cx="37719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sr-Latn-BA" sz="2400" b="1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Latn-BA" sz="2400" dirty="0">
                <a:latin typeface="+mn-lt"/>
                <a:cs typeface="Times New Roman" pitchFamily="18" charset="0"/>
              </a:rPr>
              <a:t>Crtež ljudske figure</a:t>
            </a:r>
          </a:p>
          <a:p>
            <a:pPr eaLnBrk="1" hangingPunct="1">
              <a:defRPr/>
            </a:pPr>
            <a:endParaRPr lang="sr-Latn-BA" sz="2400" dirty="0">
              <a:latin typeface="+mn-lt"/>
              <a:cs typeface="Times New Roman" pitchFamily="18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sr-Latn-BA" sz="2400" dirty="0">
                <a:latin typeface="+mn-lt"/>
                <a:cs typeface="Times New Roman" pitchFamily="18" charset="0"/>
              </a:rPr>
              <a:t>   Jungov test asocijacija reči</a:t>
            </a:r>
          </a:p>
          <a:p>
            <a:pPr eaLnBrk="1" hangingPunct="1">
              <a:defRPr/>
            </a:pPr>
            <a:endParaRPr lang="sr-Latn-BA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  <p:bldP spid="8" grpId="0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Rorschah test</a:t>
            </a:r>
          </a:p>
        </p:txBody>
      </p:sp>
      <p:sp>
        <p:nvSpPr>
          <p:cNvPr id="55299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 eaLnBrk="1" hangingPunct="1"/>
            <a:r>
              <a:rPr lang="en-US" altLang="en-US" sz="2800"/>
              <a:t>10 tabli sa simetričnim mrljama na beloj osnovi</a:t>
            </a:r>
          </a:p>
          <a:p>
            <a:pPr eaLnBrk="1" hangingPunct="1"/>
            <a:r>
              <a:rPr lang="en-US" altLang="en-US" sz="2800"/>
              <a:t>Univerzalna instrukcija: “Šta ovo može da bude?”</a:t>
            </a:r>
          </a:p>
          <a:p>
            <a:pPr eaLnBrk="1" hangingPunct="1"/>
            <a:r>
              <a:rPr lang="en-US" altLang="en-US" sz="2800"/>
              <a:t>Razrađen sistem kriterijuma za ocenjivanje odgovora:</a:t>
            </a:r>
          </a:p>
          <a:p>
            <a:pPr lvl="1" eaLnBrk="1" hangingPunct="1"/>
            <a:r>
              <a:rPr lang="en-US" altLang="en-US" sz="2400"/>
              <a:t>Opažanje celine, delova, međuprostora</a:t>
            </a:r>
          </a:p>
          <a:p>
            <a:pPr lvl="1" eaLnBrk="1" hangingPunct="1"/>
            <a:r>
              <a:rPr lang="en-US" altLang="en-US" sz="2400"/>
              <a:t>Opažanje forme, boja, pokreta, dubine</a:t>
            </a:r>
          </a:p>
          <a:p>
            <a:pPr lvl="1" eaLnBrk="1" hangingPunct="1"/>
            <a:r>
              <a:rPr lang="en-US" altLang="en-US" sz="2400"/>
              <a:t>Učestalost odgovora: popularni ili originalni odgovori</a:t>
            </a:r>
          </a:p>
          <a:p>
            <a:pPr lvl="1" eaLnBrk="1" hangingPunct="1"/>
            <a:r>
              <a:rPr lang="en-US" altLang="en-US" sz="2400"/>
              <a:t>Govorno izražavanje: logičnost izlaganja, gramatika, stil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6323" name="Content Placeholder 3" descr="Inkblo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846263"/>
            <a:ext cx="5949950" cy="4022725"/>
          </a:xfr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7347" name="Content Placeholder 3" descr="rorschach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9913" y="1846263"/>
            <a:ext cx="5508625" cy="40227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Faze </a:t>
            </a:r>
            <a:r>
              <a:rPr lang="en-US" alt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naučnog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istraživanja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325937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sr-Latn-R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Definisanje varijabli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4048" lvl="1" indent="-18288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GB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Varijabla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 </a:t>
            </a:r>
            <a:r>
              <a:rPr lang="en-GB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osobina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objekta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istraživanja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r>
              <a:rPr lang="en-GB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vrednost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koja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može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 </a:t>
            </a:r>
            <a:r>
              <a:rPr lang="en-GB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varira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od </a:t>
            </a:r>
            <a:r>
              <a:rPr lang="en-GB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objekta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</a:t>
            </a:r>
            <a:r>
              <a:rPr lang="en-GB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objekta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tj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da </a:t>
            </a:r>
            <a:r>
              <a:rPr lang="en-GB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raste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ili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opada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kontinuiran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ili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diskontinuiran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način</a:t>
            </a:r>
            <a:endParaRPr lang="sr-Latn-R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4048" lvl="1" indent="-18288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sr-Latn-R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Prema načinu izražavanja vrednosti: kategoričke/numeričke; kvalitatativne/kvantitativne</a:t>
            </a:r>
          </a:p>
          <a:p>
            <a:pPr marL="568198" lvl="2" indent="-18288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sr-Latn-R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Kategoričke: razlika između objekata postoji ili ne postoji</a:t>
            </a:r>
          </a:p>
          <a:p>
            <a:pPr marL="568198" lvl="2" indent="-18288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sr-Latn-R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Numeričke: razlika između objekata može biti manja ili veća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4048" lvl="1" indent="-18288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sr-Latn-R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rema</a:t>
            </a:r>
            <a:r>
              <a:rPr lang="sr-Latn-R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sadržini: 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66928" lvl="2" indent="-18288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sr-Latn-R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stimulus</a:t>
            </a:r>
            <a:r>
              <a:rPr lang="sr-Latn-R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varijable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boja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visina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zvuka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vrsta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slike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dužina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rečenice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broj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slova</a:t>
            </a:r>
            <a:r>
              <a:rPr lang="sr-Latn-R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66928" lvl="2" indent="-18288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sr-Latn-R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organizmičke</a:t>
            </a:r>
            <a:r>
              <a:rPr lang="sr-Latn-R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varijable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subjekt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varijable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–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intelektualne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sposobnosti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tip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ličnosti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...</a:t>
            </a:r>
            <a:endParaRPr lang="sr-Latn-R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66928" lvl="2" indent="-18288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sr-Latn-R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bihejvioralne</a:t>
            </a:r>
            <a:r>
              <a:rPr lang="sr-Latn-R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varijable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brzina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reakcije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broj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naučenih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slogova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odgovori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testovima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4048" lvl="1" indent="-18288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Prema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stepenu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kontrole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</a:p>
          <a:p>
            <a:pPr marL="566928" lvl="2" indent="-18288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Eksperimentalne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ili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manipulativne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visok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stepen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kontrole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566928" lvl="2" indent="-18288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Neeksperimentalne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ili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selektivne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srednji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stepen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kontrole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566928" lvl="2" indent="-18288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Registrovane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nizak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stepen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kontrole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384048" lvl="1" indent="-18288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sr-Latn-R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rema</a:t>
            </a:r>
            <a:r>
              <a:rPr lang="sr-Latn-R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funkciji: nezavisne i zavisne varijable</a:t>
            </a:r>
          </a:p>
          <a:p>
            <a:pPr marL="91440" indent="-91440" eaLnBrk="1" fontAlgn="auto" hangingPunct="1">
              <a:defRPr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8371" name="Content Placeholder 3" descr="Rorschach_blot_0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9588" y="1846263"/>
            <a:ext cx="5629275" cy="4022725"/>
          </a:xfr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9395" name="Content Placeholder 5" descr="rorschach3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66875" y="1846263"/>
            <a:ext cx="5854700" cy="4022725"/>
          </a:xfr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0419" name="Content Placeholder 3" descr="RORSCHACH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0900" y="1846263"/>
            <a:ext cx="4946650" cy="4022725"/>
          </a:xfr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Test nedovršenih rečenica</a:t>
            </a:r>
            <a:endParaRPr lang="en-US" altLang="en-US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altLang="en-US"/>
              <a:t>poluprojektivna tehnika</a:t>
            </a:r>
          </a:p>
          <a:p>
            <a:pPr eaLnBrk="1" hangingPunct="1"/>
            <a:r>
              <a:rPr lang="sr-Latn-CS" altLang="en-US"/>
              <a:t>ispitivanju osobina ličnosti uzrasta preko 16 godina</a:t>
            </a:r>
          </a:p>
          <a:p>
            <a:pPr eaLnBrk="1" hangingPunct="1"/>
            <a:r>
              <a:rPr lang="sr-Latn-CS" altLang="en-US"/>
              <a:t>ajtemi su grupisani u različite životne teme</a:t>
            </a:r>
          </a:p>
          <a:p>
            <a:pPr eaLnBrk="1" hangingPunct="1"/>
            <a:r>
              <a:rPr lang="sr-Latn-CS" altLang="en-US"/>
              <a:t>majka, otac, porodica, partnerski odnosi, prijatelji, autoriteti, sposobnosti, oblast rada, saradnja, strah i nesigurnost, krivica, stres, prošlost, budućnost, ciljevi, identitet </a:t>
            </a:r>
            <a:endParaRPr lang="sr-Latn-BA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TAT (Test Tematske Apercepcije)</a:t>
            </a:r>
          </a:p>
        </p:txBody>
      </p:sp>
      <p:sp>
        <p:nvSpPr>
          <p:cNvPr id="6246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en-US"/>
              <a:t>projektivna tehnika kojom ispitujemo potrebe, stavove, osećanja, sentimente, reagovanja na svet i sebe</a:t>
            </a:r>
          </a:p>
          <a:p>
            <a:pPr eaLnBrk="1" hangingPunct="1"/>
            <a:r>
              <a:rPr lang="sl-SI" altLang="en-US"/>
              <a:t>ispitaniku se pokaže 10 karata, koje se izaberu iz grupe od 30 karata i postave mu se pitanja:</a:t>
            </a:r>
            <a:endParaRPr lang="en-US" altLang="en-US"/>
          </a:p>
          <a:p>
            <a:pPr lvl="1" eaLnBrk="1" hangingPunct="1"/>
            <a:r>
              <a:rPr lang="sl-SI" altLang="en-US" sz="1800"/>
              <a:t>Šta se dešava (sada) na slici?</a:t>
            </a:r>
            <a:endParaRPr lang="en-US" altLang="en-US" sz="1800"/>
          </a:p>
          <a:p>
            <a:pPr lvl="1" eaLnBrk="1" hangingPunct="1"/>
            <a:r>
              <a:rPr lang="sl-SI" altLang="en-US" sz="1800"/>
              <a:t>Šta je tome prethodilo?</a:t>
            </a:r>
            <a:endParaRPr lang="en-US" altLang="en-US" sz="1800"/>
          </a:p>
          <a:p>
            <a:pPr lvl="1" eaLnBrk="1" hangingPunct="1"/>
            <a:r>
              <a:rPr lang="sl-SI" altLang="en-US" sz="1800"/>
              <a:t>Šta misle i osećaju osobe na slici?</a:t>
            </a:r>
            <a:endParaRPr lang="en-US" altLang="en-US" sz="1800"/>
          </a:p>
          <a:p>
            <a:pPr lvl="1" eaLnBrk="1" hangingPunct="1"/>
            <a:r>
              <a:rPr lang="sl-SI" altLang="en-US" sz="1800"/>
              <a:t>Šta će se desiti posle?</a:t>
            </a:r>
            <a:endParaRPr lang="en-US" altLang="en-US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Faze naučnog istraživanja</a:t>
            </a:r>
            <a:endParaRPr lang="en-US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 err="1"/>
              <a:t>Izbor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metoda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tehnika</a:t>
            </a:r>
            <a:endParaRPr lang="en-US" altLang="en-US" sz="24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 err="1"/>
              <a:t>Izbor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uzorka</a:t>
            </a:r>
            <a:endParaRPr lang="en-US" altLang="en-US" sz="2400" dirty="0"/>
          </a:p>
          <a:p>
            <a:pPr marL="6350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Deo </a:t>
            </a:r>
            <a:r>
              <a:rPr lang="en-US" altLang="en-US" sz="2000" dirty="0" err="1"/>
              <a:t>populacije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uzet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osnovu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određene</a:t>
            </a:r>
            <a:r>
              <a:rPr lang="en-US" altLang="en-US" sz="2000" dirty="0"/>
              <a:t> procedure, </a:t>
            </a:r>
            <a:r>
              <a:rPr lang="en-US" altLang="en-US" sz="2000" dirty="0" err="1"/>
              <a:t>sa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ciljem</a:t>
            </a:r>
            <a:r>
              <a:rPr lang="en-US" altLang="en-US" sz="2000" dirty="0"/>
              <a:t> da </a:t>
            </a:r>
            <a:r>
              <a:rPr lang="en-US" altLang="en-US" sz="2000" dirty="0" err="1"/>
              <a:t>adekvatno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predstavlja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populaciju</a:t>
            </a:r>
            <a:r>
              <a:rPr lang="en-US" altLang="en-US" sz="2000" dirty="0"/>
              <a:t> u </a:t>
            </a:r>
            <a:r>
              <a:rPr lang="en-US" altLang="en-US" sz="2000" dirty="0" err="1"/>
              <a:t>celini</a:t>
            </a:r>
            <a:endParaRPr lang="en-US" altLang="en-US" sz="2000" dirty="0"/>
          </a:p>
          <a:p>
            <a:pPr marL="6350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err="1"/>
              <a:t>Reprezentat</a:t>
            </a:r>
            <a:r>
              <a:rPr lang="sr-Latn-RS" altLang="en-US" sz="2000" dirty="0" err="1"/>
              <a:t>ivni</a:t>
            </a:r>
            <a:r>
              <a:rPr lang="sr-Latn-RS" altLang="en-US" sz="2000" dirty="0"/>
              <a:t> i nereprezentativni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uzor</a:t>
            </a:r>
            <a:r>
              <a:rPr lang="sr-Latn-RS" altLang="en-US" sz="2000" dirty="0"/>
              <a:t>ci</a:t>
            </a:r>
          </a:p>
          <a:p>
            <a:pPr marL="635000" lvl="1" indent="-342900" eaLnBrk="1" hangingPunct="1">
              <a:buFont typeface="Arial" panose="020B0604020202020204" pitchFamily="34" charset="0"/>
              <a:buChar char="•"/>
            </a:pPr>
            <a:r>
              <a:rPr lang="sr-Latn-RS" altLang="en-US" sz="2000" dirty="0"/>
              <a:t>Homogeni i heterogeni uzorci</a:t>
            </a:r>
            <a:endParaRPr lang="en-US" altLang="en-US" sz="2000" dirty="0"/>
          </a:p>
          <a:p>
            <a:pPr marL="6350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err="1"/>
              <a:t>Slučajni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neslučajni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uzorci</a:t>
            </a:r>
            <a:endParaRPr lang="en-US" altLang="en-US" sz="2000" dirty="0"/>
          </a:p>
          <a:p>
            <a:pPr marL="6350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err="1"/>
              <a:t>Prigodni</a:t>
            </a:r>
            <a:r>
              <a:rPr lang="en-US" altLang="en-US" sz="2000" dirty="0"/>
              <a:t> </a:t>
            </a:r>
            <a:endParaRPr lang="sr-Latn-RS" altLang="en-US" sz="2000" dirty="0"/>
          </a:p>
          <a:p>
            <a:pPr marL="635000" lvl="1" indent="-342900" eaLnBrk="1" hangingPunct="1">
              <a:buFont typeface="Arial" panose="020B0604020202020204" pitchFamily="34" charset="0"/>
              <a:buChar char="•"/>
            </a:pPr>
            <a:r>
              <a:rPr lang="sr-Latn-RS" altLang="en-US" sz="2000" dirty="0"/>
              <a:t>Dobrovoljački </a:t>
            </a:r>
            <a:endParaRPr lang="en-US" altLang="en-US" sz="2000" dirty="0"/>
          </a:p>
          <a:p>
            <a:pPr marL="6350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err="1"/>
              <a:t>Kvotni</a:t>
            </a:r>
            <a:r>
              <a:rPr lang="en-US" altLang="en-US" sz="2000" dirty="0"/>
              <a:t> </a:t>
            </a:r>
            <a:endParaRPr lang="sr-Latn-RS" altLang="en-US" sz="2000" dirty="0"/>
          </a:p>
          <a:p>
            <a:pPr marL="6350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err="1"/>
              <a:t>Stratifikovani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uzorak</a:t>
            </a:r>
            <a:endParaRPr lang="en-US" altLang="en-US" sz="2000" dirty="0"/>
          </a:p>
          <a:p>
            <a:pPr marL="635000" lvl="1" indent="-342900" eaLnBrk="1" hangingPunct="1">
              <a:buFont typeface="Arial" panose="020B0604020202020204" pitchFamily="34" charset="0"/>
              <a:buChar char="•"/>
            </a:pPr>
            <a:endParaRPr lang="sr-Latn-RS" altLang="en-US" sz="2000" dirty="0"/>
          </a:p>
          <a:p>
            <a:pPr marL="819150" lvl="2" indent="-342900" eaLnBrk="1" hangingPunct="1">
              <a:buFont typeface="Arial" panose="020B0604020202020204" pitchFamily="34" charset="0"/>
              <a:buChar char="•"/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Faze naučnog istraživanja</a:t>
            </a:r>
            <a:endParaRPr lang="en-US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err="1"/>
              <a:t>Sprovođenje</a:t>
            </a:r>
            <a:r>
              <a:rPr lang="en-US" altLang="en-US" dirty="0"/>
              <a:t> </a:t>
            </a:r>
            <a:r>
              <a:rPr lang="en-US" altLang="en-US" dirty="0" err="1"/>
              <a:t>istraživanja</a:t>
            </a:r>
            <a:endParaRPr lang="en-US" altLang="en-US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err="1"/>
              <a:t>Obrada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analiza</a:t>
            </a:r>
            <a:r>
              <a:rPr lang="en-US" altLang="en-US" dirty="0"/>
              <a:t> </a:t>
            </a:r>
            <a:r>
              <a:rPr lang="en-US" altLang="en-US" dirty="0" err="1"/>
              <a:t>podataka</a:t>
            </a:r>
            <a:endParaRPr lang="en-US" altLang="en-US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err="1"/>
              <a:t>Saopštenje</a:t>
            </a:r>
            <a:r>
              <a:rPr lang="en-US" altLang="en-US" dirty="0"/>
              <a:t> </a:t>
            </a:r>
            <a:r>
              <a:rPr lang="en-US" altLang="en-US" dirty="0" err="1"/>
              <a:t>dobijenih</a:t>
            </a:r>
            <a:r>
              <a:rPr lang="en-US" altLang="en-US" dirty="0"/>
              <a:t> </a:t>
            </a:r>
            <a:r>
              <a:rPr lang="en-US" altLang="en-US" dirty="0" err="1"/>
              <a:t>rezultata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METODE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Opšti način organizovanja istraživanja psihičke stvarnosti</a:t>
            </a:r>
          </a:p>
          <a:p>
            <a:pPr eaLnBrk="1" hangingPunct="1"/>
            <a:r>
              <a:rPr lang="en-US" altLang="en-US"/>
              <a:t>S obzirom na prirodu pojava:</a:t>
            </a:r>
          </a:p>
          <a:p>
            <a:pPr lvl="1" eaLnBrk="1" hangingPunct="1"/>
            <a:r>
              <a:rPr lang="en-US" altLang="en-US" sz="1800"/>
              <a:t>Posmatranje</a:t>
            </a:r>
          </a:p>
          <a:p>
            <a:pPr lvl="1" eaLnBrk="1" hangingPunct="1"/>
            <a:r>
              <a:rPr lang="en-US" altLang="en-US" sz="1800"/>
              <a:t>Samoposmatranje (introspekcija)</a:t>
            </a:r>
          </a:p>
          <a:p>
            <a:pPr eaLnBrk="1" hangingPunct="1"/>
            <a:r>
              <a:rPr lang="en-US" altLang="en-US"/>
              <a:t>S obzirom na način organizacije istraživanja:</a:t>
            </a:r>
          </a:p>
          <a:p>
            <a:pPr lvl="1" eaLnBrk="1" hangingPunct="1"/>
            <a:r>
              <a:rPr lang="en-US" altLang="en-US" sz="1800"/>
              <a:t>Eksperiment</a:t>
            </a:r>
          </a:p>
          <a:p>
            <a:pPr lvl="1" eaLnBrk="1" hangingPunct="1"/>
            <a:r>
              <a:rPr lang="en-US" altLang="en-US" sz="1800"/>
              <a:t>Sistematsko neeksperimentalno istraživanje</a:t>
            </a:r>
          </a:p>
          <a:p>
            <a:pPr lvl="1" eaLnBrk="1" hangingPunct="1"/>
            <a:endParaRPr lang="en-US" altLang="en-US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Samoposmatranje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514350" indent="-514350" eaLnBrk="1" fontAlgn="auto" hangingPunct="1">
              <a:buFont typeface="Arial" panose="020B0604020202020204" pitchFamily="34" charset="0"/>
              <a:buAutoNum type="arabicParenR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Metod impresije (ograničeno psihofizičko samoposmatranje)</a:t>
            </a:r>
          </a:p>
          <a:p>
            <a:pPr marL="514350" indent="-514350" eaLnBrk="1" fontAlgn="auto" hangingPunct="1">
              <a:buFont typeface="Arial" panose="020B0604020202020204" pitchFamily="34" charset="0"/>
              <a:buAutoNum type="arabicParenR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Sistematsko samoposmatranje</a:t>
            </a:r>
          </a:p>
          <a:p>
            <a:pPr marL="514350" indent="-514350" eaLnBrk="1" fontAlgn="auto" hangingPunct="1">
              <a:buFont typeface="Arial" panose="020B0604020202020204" pitchFamily="34" charset="0"/>
              <a:buAutoNum type="arabicParenR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Fenomenološka metoda</a:t>
            </a:r>
          </a:p>
          <a:p>
            <a:pPr marL="514350" indent="-514350" eaLnBrk="1" fontAlgn="auto" hangingPunct="1">
              <a:buFont typeface="Arial" panose="020B0604020202020204" pitchFamily="34" charset="0"/>
              <a:buNone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Zamerke introspekciji:</a:t>
            </a:r>
          </a:p>
          <a:p>
            <a:pPr marL="514350" indent="-514350" eaLnBrk="1" fontAlgn="auto" hangingPunct="1">
              <a:buFontTx/>
              <a:buChar char="-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Nepotpunost</a:t>
            </a:r>
          </a:p>
          <a:p>
            <a:pPr marL="514350" indent="-514350" eaLnBrk="1" fontAlgn="auto" hangingPunct="1">
              <a:buFontTx/>
              <a:buChar char="-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Pristrasnost</a:t>
            </a:r>
          </a:p>
          <a:p>
            <a:pPr marL="514350" indent="-514350" eaLnBrk="1" fontAlgn="auto" hangingPunct="1">
              <a:buFontTx/>
              <a:buChar char="-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Retrospektivnost</a:t>
            </a:r>
          </a:p>
          <a:p>
            <a:pPr marL="514350" indent="-514350" eaLnBrk="1" fontAlgn="auto" hangingPunct="1">
              <a:buFontTx/>
              <a:buChar char="-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Naučna neobjektivnost</a:t>
            </a:r>
          </a:p>
          <a:p>
            <a:pPr marL="514350" indent="-514350" eaLnBrk="1" fontAlgn="auto" hangingPunct="1">
              <a:buFontTx/>
              <a:buChar char="-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Promena predmeta posmatranja</a:t>
            </a:r>
          </a:p>
          <a:p>
            <a:pPr marL="514350" indent="-514350" eaLnBrk="1" fontAlgn="auto" hangingPunct="1">
              <a:buFontTx/>
              <a:buChar char="-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...</a:t>
            </a:r>
          </a:p>
          <a:p>
            <a:pPr marL="514350" indent="-514350" eaLnBrk="1" fontAlgn="auto" hangingPunct="1">
              <a:buFont typeface="Arial" panose="020B0604020202020204" pitchFamily="34" charset="0"/>
              <a:buNone/>
              <a:defRPr/>
            </a:pPr>
            <a:r>
              <a:rPr lang="en-US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Šta su prednosti?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Posmatranje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panose="020B0604020202020204" pitchFamily="34" charset="0"/>
              <a:buAutoNum type="arabicParenR"/>
            </a:pPr>
            <a:r>
              <a:rPr lang="en-US" altLang="en-US"/>
              <a:t>Naturalističko/terensko naspram laboratorijskog posmatranja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arenR"/>
            </a:pPr>
            <a:r>
              <a:rPr lang="en-US" altLang="en-US"/>
              <a:t>Sistematsko i strukturisano naspram nestrukturisanog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arenR"/>
            </a:pPr>
            <a:r>
              <a:rPr lang="en-US" altLang="en-US"/>
              <a:t>Posmatranje s učešćem naspram posmatranja bez učešća</a:t>
            </a: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en-US" altLang="en-US" b="1"/>
              <a:t>Prednosti?</a:t>
            </a: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en-US" altLang="en-US"/>
              <a:t>Mane: </a:t>
            </a:r>
            <a:r>
              <a:rPr lang="sr-Latn-RS" altLang="en-US"/>
              <a:t>o</a:t>
            </a:r>
            <a:r>
              <a:rPr lang="en-US" altLang="en-US"/>
              <a:t>graničenost na ono što je vidljivo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ktno">
  <a:themeElements>
    <a:clrScheme name="Retrospektn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n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n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872</TotalTime>
  <Words>1621</Words>
  <Application>Microsoft Office PowerPoint</Application>
  <PresentationFormat>Projekcija na ekranu (4:3)</PresentationFormat>
  <Paragraphs>353</Paragraphs>
  <Slides>44</Slides>
  <Notes>8</Notes>
  <HiddenSlides>0</HiddenSlides>
  <MMClips>0</MMClips>
  <ScaleCrop>false</ScaleCrop>
  <HeadingPairs>
    <vt:vector size="6" baseType="variant">
      <vt:variant>
        <vt:lpstr>Korišćeni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44</vt:i4>
      </vt:variant>
    </vt:vector>
  </HeadingPairs>
  <TitlesOfParts>
    <vt:vector size="50" baseType="lpstr">
      <vt:lpstr>Arial</vt:lpstr>
      <vt:lpstr>Calibri</vt:lpstr>
      <vt:lpstr>Calibri Light</vt:lpstr>
      <vt:lpstr>Times New Roman</vt:lpstr>
      <vt:lpstr>Wingdings</vt:lpstr>
      <vt:lpstr>Retrospektno</vt:lpstr>
      <vt:lpstr>METODE I TEHNIKE ISTRAŽIVANJA U PSIHOLOGIJI</vt:lpstr>
      <vt:lpstr>Faze naučnog istraživanja</vt:lpstr>
      <vt:lpstr>Faze naučnog istraživanja</vt:lpstr>
      <vt:lpstr>Faze naučnog istraživanja</vt:lpstr>
      <vt:lpstr>Faze naučnog istraživanja</vt:lpstr>
      <vt:lpstr>Faze naučnog istraživanja</vt:lpstr>
      <vt:lpstr>METODE</vt:lpstr>
      <vt:lpstr>Samoposmatranje </vt:lpstr>
      <vt:lpstr>Posmatranje</vt:lpstr>
      <vt:lpstr>Eksperiment</vt:lpstr>
      <vt:lpstr>Eksperiment</vt:lpstr>
      <vt:lpstr>Sistematsko neeksperimentalno istraživanje</vt:lpstr>
      <vt:lpstr>Studija slučaja</vt:lpstr>
      <vt:lpstr>Vrste tehnika</vt:lpstr>
      <vt:lpstr>PowerPoint prezentacija</vt:lpstr>
      <vt:lpstr>Vrste intervjua</vt:lpstr>
      <vt:lpstr>Prednosti intervjua</vt:lpstr>
      <vt:lpstr>Nedostaci intervjua</vt:lpstr>
      <vt:lpstr>PowerPoint prezentacija</vt:lpstr>
      <vt:lpstr>Prednosti upitnika</vt:lpstr>
      <vt:lpstr>Vrste podataka koje dobijamo upitnikom</vt:lpstr>
      <vt:lpstr>Upitnik – faze u izradi</vt:lpstr>
      <vt:lpstr>Raščlanjivanje složenih varijabli na indikatore</vt:lpstr>
      <vt:lpstr>Formulacija pitanja – problemi</vt:lpstr>
      <vt:lpstr>Vrste pitanja</vt:lpstr>
      <vt:lpstr>Vrste zatvorenih pitanja</vt:lpstr>
      <vt:lpstr>Utvrđivanje redosleda pitanja i izgleda upitnika</vt:lpstr>
      <vt:lpstr>Utvrđivanje redosleda pitanja i izgleda upitnika</vt:lpstr>
      <vt:lpstr>Utvrđivanje redosleda pitanja i izgleda upitnika</vt:lpstr>
      <vt:lpstr>Pilot testiranje i korekcija</vt:lpstr>
      <vt:lpstr>Poludirektne tehnike</vt:lpstr>
      <vt:lpstr>Likertova skala procene</vt:lpstr>
      <vt:lpstr>Indirektne tehnike </vt:lpstr>
      <vt:lpstr>Test</vt:lpstr>
      <vt:lpstr>Test</vt:lpstr>
      <vt:lpstr>Projektivne tehnike</vt:lpstr>
      <vt:lpstr>Rorschah test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Test nedovršenih rečenica</vt:lpstr>
      <vt:lpstr>TAT (Test Tematske Apercepcije)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Tehnike istraživanja u psihologiji</dc:title>
  <dc:creator>Luka M</dc:creator>
  <cp:lastModifiedBy>Luka M</cp:lastModifiedBy>
  <cp:revision>85</cp:revision>
  <dcterms:created xsi:type="dcterms:W3CDTF">2011-10-26T15:54:53Z</dcterms:created>
  <dcterms:modified xsi:type="dcterms:W3CDTF">2017-10-20T21:04:07Z</dcterms:modified>
</cp:coreProperties>
</file>